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25.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708" r:id="rId2"/>
    <p:sldMasterId id="2147483735" r:id="rId3"/>
  </p:sldMasterIdLst>
  <p:notesMasterIdLst>
    <p:notesMasterId r:id="rId34"/>
  </p:notesMasterIdLst>
  <p:sldIdLst>
    <p:sldId id="256" r:id="rId4"/>
    <p:sldId id="259" r:id="rId5"/>
    <p:sldId id="261" r:id="rId6"/>
    <p:sldId id="267" r:id="rId7"/>
    <p:sldId id="271" r:id="rId8"/>
    <p:sldId id="272" r:id="rId9"/>
    <p:sldId id="266" r:id="rId10"/>
    <p:sldId id="273" r:id="rId11"/>
    <p:sldId id="263" r:id="rId12"/>
    <p:sldId id="264" r:id="rId13"/>
    <p:sldId id="276" r:id="rId14"/>
    <p:sldId id="283" r:id="rId15"/>
    <p:sldId id="277" r:id="rId16"/>
    <p:sldId id="278" r:id="rId17"/>
    <p:sldId id="284" r:id="rId18"/>
    <p:sldId id="282" r:id="rId19"/>
    <p:sldId id="294" r:id="rId20"/>
    <p:sldId id="280" r:id="rId21"/>
    <p:sldId id="281" r:id="rId22"/>
    <p:sldId id="285" r:id="rId23"/>
    <p:sldId id="286" r:id="rId24"/>
    <p:sldId id="287" r:id="rId25"/>
    <p:sldId id="288" r:id="rId26"/>
    <p:sldId id="289" r:id="rId27"/>
    <p:sldId id="290" r:id="rId28"/>
    <p:sldId id="293" r:id="rId29"/>
    <p:sldId id="279" r:id="rId30"/>
    <p:sldId id="274" r:id="rId31"/>
    <p:sldId id="292" r:id="rId32"/>
    <p:sldId id="2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D1E58-6655-4906-9C4C-41F595944A4F}" type="datetimeFigureOut">
              <a:rPr lang="en-TT" smtClean="0"/>
              <a:t>18/03/2025</a:t>
            </a:fld>
            <a:endParaRPr lang="en-T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594C0-FD39-48EB-BA1F-8A87E3FBD9FB}" type="slidenum">
              <a:rPr lang="en-TT" smtClean="0"/>
              <a:t>‹#›</a:t>
            </a:fld>
            <a:endParaRPr lang="en-TT"/>
          </a:p>
        </p:txBody>
      </p:sp>
    </p:spTree>
    <p:extLst>
      <p:ext uri="{BB962C8B-B14F-4D97-AF65-F5344CB8AC3E}">
        <p14:creationId xmlns:p14="http://schemas.microsoft.com/office/powerpoint/2010/main" val="177089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T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B9710C11-CEB7-4585-B741-B10317BD3A39}"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367477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A3105CEA-A838-453A-BEAA-08E0CC1BEEBB}"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73747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C4E4E694-0CFE-4A4E-BA35-158876E5D431}"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32236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710C11-CEB7-4585-B741-B10317BD3A39}"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3226086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CF549-DF03-47B6-B4D0-232A74DCFF04}"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pic>
        <p:nvPicPr>
          <p:cNvPr id="7" name="Picture 6"/>
          <p:cNvPicPr>
            <a:picLocks noChangeAspect="1"/>
          </p:cNvPicPr>
          <p:nvPr/>
        </p:nvPicPr>
        <p:blipFill>
          <a:blip r:embed="rId2"/>
          <a:stretch>
            <a:fillRect/>
          </a:stretch>
        </p:blipFill>
        <p:spPr>
          <a:xfrm>
            <a:off x="11572513" y="6308726"/>
            <a:ext cx="603959" cy="452969"/>
          </a:xfrm>
          <a:prstGeom prst="rect">
            <a:avLst/>
          </a:prstGeom>
        </p:spPr>
      </p:pic>
      <p:pic>
        <p:nvPicPr>
          <p:cNvPr id="8" name="Picture 7"/>
          <p:cNvPicPr>
            <a:picLocks noChangeAspect="1"/>
          </p:cNvPicPr>
          <p:nvPr userDrawn="1"/>
        </p:nvPicPr>
        <p:blipFill>
          <a:blip r:embed="rId2"/>
          <a:stretch>
            <a:fillRect/>
          </a:stretch>
        </p:blipFill>
        <p:spPr>
          <a:xfrm>
            <a:off x="11484130" y="6356350"/>
            <a:ext cx="452969" cy="452969"/>
          </a:xfrm>
          <a:prstGeom prst="rect">
            <a:avLst/>
          </a:prstGeom>
        </p:spPr>
      </p:pic>
    </p:spTree>
    <p:extLst>
      <p:ext uri="{BB962C8B-B14F-4D97-AF65-F5344CB8AC3E}">
        <p14:creationId xmlns:p14="http://schemas.microsoft.com/office/powerpoint/2010/main" val="31845406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776628-76F3-439B-AB63-DF25005C42C5}"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729053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440C2F-355C-404F-9132-984E9CC9C1AC}" type="datetime1">
              <a:rPr lang="en-TT" smtClean="0"/>
              <a:t>18/03/2025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16237970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EEA49-42B1-466C-9485-91086973AB1C}" type="datetime1">
              <a:rPr lang="en-TT" smtClean="0"/>
              <a:t>18/03/2025</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12309184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625239-B0C3-4047-9602-38085887EB77}" type="datetime1">
              <a:rPr lang="en-TT" smtClean="0"/>
              <a:t>18/03/2025</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11780214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8FB5A-158C-4B3F-B417-4CE8FC9FA2AE}" type="datetime1">
              <a:rPr lang="en-TT" smtClean="0"/>
              <a:t>18/03/2025</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37877600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A2F772-47DF-46E6-97A9-5B9088A78E92}" type="datetime1">
              <a:rPr lang="en-TT" smtClean="0"/>
              <a:t>18/03/2025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196993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7A6CF549-DF03-47B6-B4D0-232A74DCFF04}"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pic>
        <p:nvPicPr>
          <p:cNvPr id="7" name="Picture 6"/>
          <p:cNvPicPr>
            <a:picLocks noChangeAspect="1"/>
          </p:cNvPicPr>
          <p:nvPr userDrawn="1"/>
        </p:nvPicPr>
        <p:blipFill>
          <a:blip r:embed="rId2"/>
          <a:stretch>
            <a:fillRect/>
          </a:stretch>
        </p:blipFill>
        <p:spPr>
          <a:xfrm>
            <a:off x="11484130" y="6356350"/>
            <a:ext cx="452969" cy="452969"/>
          </a:xfrm>
          <a:prstGeom prst="rect">
            <a:avLst/>
          </a:prstGeom>
        </p:spPr>
      </p:pic>
    </p:spTree>
    <p:extLst>
      <p:ext uri="{BB962C8B-B14F-4D97-AF65-F5344CB8AC3E}">
        <p14:creationId xmlns:p14="http://schemas.microsoft.com/office/powerpoint/2010/main" val="4027705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779E055-0755-4E87-A7FB-A225BE8108EB}" type="datetime1">
              <a:rPr lang="en-TT" smtClean="0"/>
              <a:t>18/03/2025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2951300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05CEA-A838-453A-BEAA-08E0CC1BEEBB}"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4080652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4E694-0CFE-4A4E-BA35-158876E5D431}"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1347181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710C11-CEB7-4585-B741-B10317BD3A39}"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4041062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CF549-DF03-47B6-B4D0-232A74DCFF04}"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pic>
        <p:nvPicPr>
          <p:cNvPr id="8" name="Picture 7"/>
          <p:cNvPicPr>
            <a:picLocks noChangeAspect="1"/>
          </p:cNvPicPr>
          <p:nvPr userDrawn="1"/>
        </p:nvPicPr>
        <p:blipFill>
          <a:blip r:embed="rId2"/>
          <a:stretch>
            <a:fillRect/>
          </a:stretch>
        </p:blipFill>
        <p:spPr>
          <a:xfrm>
            <a:off x="11484130" y="6356350"/>
            <a:ext cx="452969" cy="452969"/>
          </a:xfrm>
          <a:prstGeom prst="rect">
            <a:avLst/>
          </a:prstGeom>
        </p:spPr>
      </p:pic>
    </p:spTree>
    <p:extLst>
      <p:ext uri="{BB962C8B-B14F-4D97-AF65-F5344CB8AC3E}">
        <p14:creationId xmlns:p14="http://schemas.microsoft.com/office/powerpoint/2010/main" val="4283705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776628-76F3-439B-AB63-DF25005C42C5}"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1908214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440C2F-355C-404F-9132-984E9CC9C1AC}" type="datetime1">
              <a:rPr lang="en-TT" smtClean="0"/>
              <a:t>18/03/2025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2083188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6EEA49-42B1-466C-9485-91086973AB1C}" type="datetime1">
              <a:rPr lang="en-TT" smtClean="0"/>
              <a:t>18/03/2025</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295380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625239-B0C3-4047-9602-38085887EB77}" type="datetime1">
              <a:rPr lang="en-TT" smtClean="0"/>
              <a:t>18/03/2025</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4231919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8FB5A-158C-4B3F-B417-4CE8FC9FA2AE}" type="datetime1">
              <a:rPr lang="en-TT" smtClean="0"/>
              <a:t>18/03/2025</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94744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T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776628-76F3-439B-AB63-DF25005C42C5}"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1369248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A2F772-47DF-46E6-97A9-5B9088A78E92}" type="datetime1">
              <a:rPr lang="en-TT" smtClean="0"/>
              <a:t>18/03/2025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68092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B779E055-0755-4E87-A7FB-A225BE8108EB}" type="datetime1">
              <a:rPr lang="en-TT" smtClean="0"/>
              <a:t>18/03/2025</a:t>
            </a:fld>
            <a:endParaRPr lang="en-TT"/>
          </a:p>
        </p:txBody>
      </p:sp>
      <p:sp>
        <p:nvSpPr>
          <p:cNvPr id="6" name="Footer Placeholder 5"/>
          <p:cNvSpPr>
            <a:spLocks noGrp="1"/>
          </p:cNvSpPr>
          <p:nvPr>
            <p:ph type="ftr" sz="quarter" idx="11"/>
          </p:nvPr>
        </p:nvSpPr>
        <p:spPr>
          <a:xfrm>
            <a:off x="590396" y="6041362"/>
            <a:ext cx="3295413" cy="365125"/>
          </a:xfrm>
        </p:spPr>
        <p:txBody>
          <a:bodyPr/>
          <a:lstStyle/>
          <a:p>
            <a:endParaRPr lang="en-TT"/>
          </a:p>
        </p:txBody>
      </p:sp>
      <p:sp>
        <p:nvSpPr>
          <p:cNvPr id="7" name="Slide Number Placeholder 6"/>
          <p:cNvSpPr>
            <a:spLocks noGrp="1"/>
          </p:cNvSpPr>
          <p:nvPr>
            <p:ph type="sldNum" sz="quarter" idx="12"/>
          </p:nvPr>
        </p:nvSpPr>
        <p:spPr>
          <a:xfrm>
            <a:off x="4862689" y="5915888"/>
            <a:ext cx="1062155" cy="490599"/>
          </a:xfrm>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3609980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904A24-B4CD-4346-9424-E28ABAC87871}" type="datetime1">
              <a:rPr lang="en-TT" smtClean="0"/>
              <a:t>18/03/2025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265144974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C2904A24-B4CD-4346-9424-E28ABAC87871}"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337455988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C2904A24-B4CD-4346-9424-E28ABAC87871}" type="datetime1">
              <a:rPr lang="en-TT" smtClean="0"/>
              <a:t>18/03/2025</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400759529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105CEA-A838-453A-BEAA-08E0CC1BEEBB}"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2620268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E4E694-0CFE-4A4E-BA35-158876E5D431}" type="datetime1">
              <a:rPr lang="en-TT" smtClean="0"/>
              <a:t>18/03/2025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8528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D3440C2F-355C-404F-9132-984E9CC9C1AC}" type="datetime1">
              <a:rPr lang="en-TT" smtClean="0"/>
              <a:t>18/03/2025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212012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T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AB6EEA49-42B1-466C-9485-91086973AB1C}" type="datetime1">
              <a:rPr lang="en-TT" smtClean="0"/>
              <a:t>18/03/2025</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367221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E8625239-B0C3-4047-9602-38085887EB77}" type="datetime1">
              <a:rPr lang="en-TT" smtClean="0"/>
              <a:t>18/03/2025</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294801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8FB5A-158C-4B3F-B417-4CE8FC9FA2AE}" type="datetime1">
              <a:rPr lang="en-TT" smtClean="0"/>
              <a:t>18/03/2025</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259573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T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A2F772-47DF-46E6-97A9-5B9088A78E92}" type="datetime1">
              <a:rPr lang="en-TT" smtClean="0"/>
              <a:t>18/03/2025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311542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T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79E055-0755-4E87-A7FB-A225BE8108EB}" type="datetime1">
              <a:rPr lang="en-TT" smtClean="0"/>
              <a:t>18/03/2025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606AF19-F240-482A-A733-1E1736B58FFD}" type="slidenum">
              <a:rPr lang="en-TT" smtClean="0"/>
              <a:t>‹#›</a:t>
            </a:fld>
            <a:endParaRPr lang="en-TT"/>
          </a:p>
        </p:txBody>
      </p:sp>
    </p:spTree>
    <p:extLst>
      <p:ext uri="{BB962C8B-B14F-4D97-AF65-F5344CB8AC3E}">
        <p14:creationId xmlns:p14="http://schemas.microsoft.com/office/powerpoint/2010/main" val="346527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04A24-B4CD-4346-9424-E28ABAC87871}" type="datetime1">
              <a:rPr lang="en-TT" smtClean="0"/>
              <a:t>18/03/2025</a:t>
            </a:fld>
            <a:endParaRPr lang="en-T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6AF19-F240-482A-A733-1E1736B58FFD}" type="slidenum">
              <a:rPr lang="en-TT" smtClean="0"/>
              <a:t>‹#›</a:t>
            </a:fld>
            <a:endParaRPr lang="en-TT"/>
          </a:p>
        </p:txBody>
      </p:sp>
    </p:spTree>
    <p:extLst>
      <p:ext uri="{BB962C8B-B14F-4D97-AF65-F5344CB8AC3E}">
        <p14:creationId xmlns:p14="http://schemas.microsoft.com/office/powerpoint/2010/main" val="868358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04A24-B4CD-4346-9424-E28ABAC87871}" type="datetime1">
              <a:rPr lang="en-TT" smtClean="0"/>
              <a:t>18/03/2025</a:t>
            </a:fld>
            <a:endParaRPr lang="en-TT"/>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6AF19-F240-482A-A733-1E1736B58FFD}" type="slidenum">
              <a:rPr lang="en-TT" smtClean="0"/>
              <a:t>‹#›</a:t>
            </a:fld>
            <a:endParaRPr lang="en-TT"/>
          </a:p>
        </p:txBody>
      </p:sp>
    </p:spTree>
    <p:extLst>
      <p:ext uri="{BB962C8B-B14F-4D97-AF65-F5344CB8AC3E}">
        <p14:creationId xmlns:p14="http://schemas.microsoft.com/office/powerpoint/2010/main" val="41113115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TT"/>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2904A24-B4CD-4346-9424-E28ABAC87871}" type="datetime1">
              <a:rPr lang="en-TT" smtClean="0"/>
              <a:t>18/03/2025</a:t>
            </a:fld>
            <a:endParaRPr lang="en-TT"/>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606AF19-F240-482A-A733-1E1736B58FFD}" type="slidenum">
              <a:rPr lang="en-TT" smtClean="0"/>
              <a:t>‹#›</a:t>
            </a:fld>
            <a:endParaRPr lang="en-TT"/>
          </a:p>
        </p:txBody>
      </p:sp>
    </p:spTree>
    <p:extLst>
      <p:ext uri="{BB962C8B-B14F-4D97-AF65-F5344CB8AC3E}">
        <p14:creationId xmlns:p14="http://schemas.microsoft.com/office/powerpoint/2010/main" val="2607951736"/>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mailto:mnarcis@ima.gov.tt"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67717"/>
            <a:ext cx="10363200" cy="1470025"/>
          </a:xfrm>
        </p:spPr>
        <p:txBody>
          <a:bodyPr/>
          <a:lstStyle/>
          <a:p>
            <a:r>
              <a:rPr lang="en-TT" dirty="0" smtClean="0"/>
              <a:t>Regional Standards for Nitrogen and Phosphorus in Wastewater Discharges</a:t>
            </a:r>
            <a:endParaRPr lang="en-TT" dirty="0"/>
          </a:p>
        </p:txBody>
      </p:sp>
      <p:sp>
        <p:nvSpPr>
          <p:cNvPr id="3" name="Subtitle 2"/>
          <p:cNvSpPr>
            <a:spLocks noGrp="1"/>
          </p:cNvSpPr>
          <p:nvPr>
            <p:ph type="subTitle" idx="1"/>
          </p:nvPr>
        </p:nvSpPr>
        <p:spPr>
          <a:xfrm>
            <a:off x="2281603" y="3037742"/>
            <a:ext cx="7628792" cy="1154723"/>
          </a:xfrm>
        </p:spPr>
        <p:txBody>
          <a:bodyPr>
            <a:normAutofit fontScale="70000" lnSpcReduction="20000"/>
          </a:bodyPr>
          <a:lstStyle/>
          <a:p>
            <a:r>
              <a:rPr lang="en-TT" dirty="0" smtClean="0"/>
              <a:t>Maurice J. Narcis, PhD</a:t>
            </a:r>
          </a:p>
          <a:p>
            <a:r>
              <a:rPr lang="en-TT" dirty="0" smtClean="0"/>
              <a:t>Institute of Marine Affairs</a:t>
            </a:r>
          </a:p>
          <a:p>
            <a:r>
              <a:rPr lang="en-TT" dirty="0" smtClean="0"/>
              <a:t>18th March, 2025</a:t>
            </a:r>
            <a:endParaRPr lang="en-TT" dirty="0"/>
          </a:p>
        </p:txBody>
      </p:sp>
      <p:sp>
        <p:nvSpPr>
          <p:cNvPr id="4" name="TextBox 3"/>
          <p:cNvSpPr txBox="1"/>
          <p:nvPr/>
        </p:nvSpPr>
        <p:spPr>
          <a:xfrm>
            <a:off x="2935165" y="4378570"/>
            <a:ext cx="6321669" cy="646331"/>
          </a:xfrm>
          <a:prstGeom prst="rect">
            <a:avLst/>
          </a:prstGeom>
          <a:noFill/>
        </p:spPr>
        <p:txBody>
          <a:bodyPr wrap="square" rtlCol="0">
            <a:spAutoFit/>
          </a:bodyPr>
          <a:lstStyle/>
          <a:p>
            <a:pPr algn="ctr"/>
            <a:r>
              <a:rPr lang="en-US" dirty="0"/>
              <a:t>Joint Monitoring and Assessment Open Ended Working Group and Sargassum Working Group Meeting/Workshop</a:t>
            </a:r>
            <a:endParaRPr lang="en-TT" dirty="0"/>
          </a:p>
        </p:txBody>
      </p:sp>
    </p:spTree>
    <p:extLst>
      <p:ext uri="{BB962C8B-B14F-4D97-AF65-F5344CB8AC3E}">
        <p14:creationId xmlns:p14="http://schemas.microsoft.com/office/powerpoint/2010/main" val="18585148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SSFA Project</a:t>
            </a:r>
            <a:endParaRPr lang="en-TT" dirty="0"/>
          </a:p>
        </p:txBody>
      </p:sp>
      <p:sp>
        <p:nvSpPr>
          <p:cNvPr id="3" name="Content Placeholder 2"/>
          <p:cNvSpPr>
            <a:spLocks noGrp="1"/>
          </p:cNvSpPr>
          <p:nvPr>
            <p:ph idx="1"/>
          </p:nvPr>
        </p:nvSpPr>
        <p:spPr/>
        <p:txBody>
          <a:bodyPr>
            <a:normAutofit/>
          </a:bodyPr>
          <a:lstStyle/>
          <a:p>
            <a:r>
              <a:rPr lang="en-US" dirty="0"/>
              <a:t>Key Outputs of the SSFA Project</a:t>
            </a:r>
          </a:p>
          <a:p>
            <a:pPr lvl="1"/>
            <a:endParaRPr lang="en-US" dirty="0" smtClean="0"/>
          </a:p>
          <a:p>
            <a:pPr lvl="1"/>
            <a:r>
              <a:rPr lang="en-US" dirty="0" smtClean="0"/>
              <a:t>To </a:t>
            </a:r>
            <a:r>
              <a:rPr lang="en-US" dirty="0"/>
              <a:t>establish water classification guidelines </a:t>
            </a:r>
            <a:r>
              <a:rPr lang="en-US" dirty="0" smtClean="0"/>
              <a:t>according to LBS Protocol</a:t>
            </a:r>
            <a:endParaRPr lang="en-US" dirty="0"/>
          </a:p>
          <a:p>
            <a:pPr lvl="1"/>
            <a:endParaRPr lang="en-US" dirty="0" smtClean="0"/>
          </a:p>
          <a:p>
            <a:pPr lvl="1"/>
            <a:r>
              <a:rPr lang="en-US" dirty="0" smtClean="0"/>
              <a:t>To </a:t>
            </a:r>
            <a:r>
              <a:rPr lang="en-US" dirty="0"/>
              <a:t>establish regional criteria and standards for nutrients (Nitrogen and Phosphorus</a:t>
            </a:r>
            <a:r>
              <a:rPr lang="en-US" dirty="0" smtClean="0"/>
              <a:t>)</a:t>
            </a:r>
            <a:endParaRPr lang="en-US" dirty="0"/>
          </a:p>
          <a:p>
            <a:pPr lvl="1"/>
            <a:endParaRPr lang="en-US" dirty="0" smtClean="0"/>
          </a:p>
          <a:p>
            <a:pPr lvl="1"/>
            <a:r>
              <a:rPr lang="en-US" dirty="0" smtClean="0"/>
              <a:t>Recommendations </a:t>
            </a:r>
            <a:r>
              <a:rPr lang="en-US" dirty="0"/>
              <a:t>on possible amendments to the LBS </a:t>
            </a:r>
            <a:r>
              <a:rPr lang="en-US" dirty="0" smtClean="0"/>
              <a:t>Protocol (Domestic wastewater reuse)</a:t>
            </a:r>
            <a:endParaRPr lang="en-US" dirty="0"/>
          </a:p>
          <a:p>
            <a:pPr lvl="1"/>
            <a:endParaRPr lang="en-US" dirty="0" smtClean="0"/>
          </a:p>
          <a:p>
            <a:pPr lvl="1"/>
            <a:r>
              <a:rPr lang="en-US" dirty="0" smtClean="0"/>
              <a:t>Review/Update/Develop </a:t>
            </a:r>
            <a:r>
              <a:rPr lang="en-US" dirty="0"/>
              <a:t>National </a:t>
            </a:r>
            <a:r>
              <a:rPr lang="en-US" dirty="0" smtClean="0"/>
              <a:t>pollution/Nutrient reduction </a:t>
            </a:r>
            <a:r>
              <a:rPr lang="en-US" dirty="0"/>
              <a:t>management strategy</a:t>
            </a:r>
          </a:p>
          <a:p>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10</a:t>
            </a:fld>
            <a:endParaRPr lang="en-TT"/>
          </a:p>
        </p:txBody>
      </p:sp>
    </p:spTree>
    <p:extLst>
      <p:ext uri="{BB962C8B-B14F-4D97-AF65-F5344CB8AC3E}">
        <p14:creationId xmlns:p14="http://schemas.microsoft.com/office/powerpoint/2010/main" val="3752720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iterate type="lt">
                                    <p:tmPct val="0"/>
                                  </p:iterate>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3">
                                            <p:txEl>
                                              <p:pRg st="4" end="4"/>
                                            </p:txEl>
                                          </p:spTgt>
                                        </p:tgtEl>
                                        <p:attrNameLst>
                                          <p:attrName>style.color</p:attrName>
                                        </p:attrNameLst>
                                      </p:cBhvr>
                                      <p:to>
                                        <p:clrVal>
                                          <a:srgbClr val="E33616"/>
                                        </p:clrVal>
                                      </p:to>
                                    </p:set>
                                    <p:set>
                                      <p:cBhvr>
                                        <p:cTn id="29" dur="500" fill="hold"/>
                                        <p:tgtEl>
                                          <p:spTgt spid="3">
                                            <p:txEl>
                                              <p:pRg st="4" end="4"/>
                                            </p:txEl>
                                          </p:spTgt>
                                        </p:tgtEl>
                                        <p:attrNameLst>
                                          <p:attrName>fillcolor</p:attrName>
                                        </p:attrNameLst>
                                      </p:cBhvr>
                                      <p:to>
                                        <p:clrVal>
                                          <a:srgbClr val="E33616"/>
                                        </p:clrVal>
                                      </p:to>
                                    </p:set>
                                    <p:set>
                                      <p:cBhvr>
                                        <p:cTn id="30"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Scope of Activity</a:t>
            </a:r>
            <a:endParaRPr lang="en-TT" dirty="0"/>
          </a:p>
        </p:txBody>
      </p:sp>
      <p:sp>
        <p:nvSpPr>
          <p:cNvPr id="3" name="Content Placeholder 2"/>
          <p:cNvSpPr>
            <a:spLocks noGrp="1"/>
          </p:cNvSpPr>
          <p:nvPr>
            <p:ph idx="1"/>
          </p:nvPr>
        </p:nvSpPr>
        <p:spPr/>
        <p:txBody>
          <a:bodyPr>
            <a:normAutofit/>
          </a:bodyPr>
          <a:lstStyle/>
          <a:p>
            <a:r>
              <a:rPr lang="en-US" dirty="0" smtClean="0"/>
              <a:t>RACs reviewed a total of 20 countries in the WCR via Questionnaire and Desk Study</a:t>
            </a:r>
          </a:p>
          <a:p>
            <a:endParaRPr lang="en-US" dirty="0" smtClean="0"/>
          </a:p>
          <a:p>
            <a:r>
              <a:rPr lang="en-US" dirty="0" smtClean="0"/>
              <a:t>Review and </a:t>
            </a:r>
            <a:r>
              <a:rPr lang="en-TT" dirty="0" smtClean="0"/>
              <a:t>analyse</a:t>
            </a:r>
            <a:r>
              <a:rPr lang="en-US" dirty="0" smtClean="0"/>
              <a:t> existing N </a:t>
            </a:r>
            <a:r>
              <a:rPr lang="en-US" dirty="0"/>
              <a:t>and P criteria/limits/standards </a:t>
            </a:r>
            <a:r>
              <a:rPr lang="en-US" dirty="0" smtClean="0"/>
              <a:t>for the </a:t>
            </a:r>
            <a:r>
              <a:rPr lang="en-US" dirty="0"/>
              <a:t>respective </a:t>
            </a:r>
            <a:r>
              <a:rPr lang="en-US" dirty="0" smtClean="0"/>
              <a:t>nutrient compounds</a:t>
            </a:r>
          </a:p>
          <a:p>
            <a:endParaRPr lang="en-US" dirty="0" smtClean="0"/>
          </a:p>
          <a:p>
            <a:r>
              <a:rPr lang="en-US" dirty="0" smtClean="0"/>
              <a:t>Propose recommendations for the establishment of N and P standards under LBS Protocol</a:t>
            </a:r>
          </a:p>
        </p:txBody>
      </p:sp>
      <p:sp>
        <p:nvSpPr>
          <p:cNvPr id="4" name="Slide Number Placeholder 3"/>
          <p:cNvSpPr>
            <a:spLocks noGrp="1"/>
          </p:cNvSpPr>
          <p:nvPr>
            <p:ph type="sldNum" sz="quarter" idx="12"/>
          </p:nvPr>
        </p:nvSpPr>
        <p:spPr/>
        <p:txBody>
          <a:bodyPr/>
          <a:lstStyle/>
          <a:p>
            <a:fld id="{2606AF19-F240-482A-A733-1E1736B58FFD}" type="slidenum">
              <a:rPr lang="en-TT" smtClean="0"/>
              <a:t>11</a:t>
            </a:fld>
            <a:endParaRPr lang="en-TT" dirty="0"/>
          </a:p>
        </p:txBody>
      </p:sp>
    </p:spTree>
    <p:extLst>
      <p:ext uri="{BB962C8B-B14F-4D97-AF65-F5344CB8AC3E}">
        <p14:creationId xmlns:p14="http://schemas.microsoft.com/office/powerpoint/2010/main" val="35238872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Territories</a:t>
            </a:r>
            <a:endParaRPr lang="en-TT" dirty="0"/>
          </a:p>
        </p:txBody>
      </p:sp>
      <p:sp>
        <p:nvSpPr>
          <p:cNvPr id="3" name="Content Placeholder 2"/>
          <p:cNvSpPr>
            <a:spLocks noGrp="1"/>
          </p:cNvSpPr>
          <p:nvPr>
            <p:ph sz="half" idx="1"/>
          </p:nvPr>
        </p:nvSpPr>
        <p:spPr/>
        <p:txBody>
          <a:bodyPr>
            <a:normAutofit/>
          </a:bodyPr>
          <a:lstStyle/>
          <a:p>
            <a:r>
              <a:rPr lang="en-US" dirty="0" smtClean="0"/>
              <a:t>10 English Speaking countries </a:t>
            </a:r>
          </a:p>
          <a:p>
            <a:pPr lvl="1"/>
            <a:r>
              <a:rPr lang="en-US" dirty="0" smtClean="0"/>
              <a:t>Antigua &amp; Barbuda, Barbados, Belize, The Bahamas, Grenada, Guyana, Jamaica, Saint Lucia, Trinidad &amp; Tobago, USA</a:t>
            </a:r>
          </a:p>
          <a:p>
            <a:r>
              <a:rPr lang="en-US" dirty="0" smtClean="0"/>
              <a:t>10 Spanish Speaking countries</a:t>
            </a:r>
          </a:p>
          <a:p>
            <a:pPr lvl="1"/>
            <a:r>
              <a:rPr lang="en-US" dirty="0" smtClean="0"/>
              <a:t>Colombia, Costa Rica, Cuba, Dominican Republic, Honduras, Panama, Guatemala, Mexico, Nicaragua, Venezuela</a:t>
            </a:r>
            <a:endParaRPr lang="en-US" dirty="0"/>
          </a:p>
        </p:txBody>
      </p:sp>
      <p:sp>
        <p:nvSpPr>
          <p:cNvPr id="6" name="Content Placeholder 5"/>
          <p:cNvSpPr>
            <a:spLocks noGrp="1"/>
          </p:cNvSpPr>
          <p:nvPr>
            <p:ph sz="half" idx="2"/>
          </p:nvPr>
        </p:nvSpPr>
        <p:spPr/>
        <p:txBody>
          <a:bodyPr/>
          <a:lstStyle/>
          <a:p>
            <a:endParaRPr lang="en-TT"/>
          </a:p>
        </p:txBody>
      </p:sp>
      <p:sp>
        <p:nvSpPr>
          <p:cNvPr id="4" name="Slide Number Placeholder 3"/>
          <p:cNvSpPr>
            <a:spLocks noGrp="1"/>
          </p:cNvSpPr>
          <p:nvPr>
            <p:ph type="sldNum" sz="quarter" idx="12"/>
          </p:nvPr>
        </p:nvSpPr>
        <p:spPr/>
        <p:txBody>
          <a:bodyPr/>
          <a:lstStyle/>
          <a:p>
            <a:fld id="{2606AF19-F240-482A-A733-1E1736B58FFD}" type="slidenum">
              <a:rPr lang="en-TT" smtClean="0"/>
              <a:t>12</a:t>
            </a:fld>
            <a:endParaRPr lang="en-TT" dirty="0"/>
          </a:p>
        </p:txBody>
      </p:sp>
      <p:pic>
        <p:nvPicPr>
          <p:cNvPr id="5" name="Picture 4" descr="\\IMA_NAS_1\Public\RAC IMA  folder\SSFA 2022 NUTRIENT PROJECT\Project Activities 1-9\Activity 1\Caribbean Regional Landmass Map.png"/>
          <p:cNvPicPr/>
          <p:nvPr/>
        </p:nvPicPr>
        <p:blipFill>
          <a:blip r:embed="rId3">
            <a:extLst>
              <a:ext uri="{28A0092B-C50C-407E-A947-70E740481C1C}">
                <a14:useLocalDpi xmlns:a14="http://schemas.microsoft.com/office/drawing/2010/main" val="0"/>
              </a:ext>
            </a:extLst>
          </a:blip>
          <a:srcRect/>
          <a:stretch>
            <a:fillRect/>
          </a:stretch>
        </p:blipFill>
        <p:spPr bwMode="auto">
          <a:xfrm>
            <a:off x="5918950" y="2071458"/>
            <a:ext cx="6175639" cy="4786542"/>
          </a:xfrm>
          <a:prstGeom prst="rect">
            <a:avLst/>
          </a:prstGeom>
          <a:noFill/>
          <a:ln>
            <a:noFill/>
          </a:ln>
        </p:spPr>
      </p:pic>
    </p:spTree>
    <p:extLst>
      <p:ext uri="{BB962C8B-B14F-4D97-AF65-F5344CB8AC3E}">
        <p14:creationId xmlns:p14="http://schemas.microsoft.com/office/powerpoint/2010/main" val="3120317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Regulations, Standards and Criteria</a:t>
            </a:r>
            <a:endParaRPr lang="en-TT" dirty="0"/>
          </a:p>
        </p:txBody>
      </p:sp>
      <p:sp>
        <p:nvSpPr>
          <p:cNvPr id="3" name="Content Placeholder 2"/>
          <p:cNvSpPr>
            <a:spLocks noGrp="1"/>
          </p:cNvSpPr>
          <p:nvPr>
            <p:ph idx="1"/>
          </p:nvPr>
        </p:nvSpPr>
        <p:spPr>
          <a:xfrm>
            <a:off x="810000" y="2279377"/>
            <a:ext cx="10554574" cy="3636511"/>
          </a:xfrm>
        </p:spPr>
        <p:txBody>
          <a:bodyPr>
            <a:normAutofit fontScale="92500" lnSpcReduction="10000"/>
          </a:bodyPr>
          <a:lstStyle/>
          <a:p>
            <a:r>
              <a:rPr lang="en-TT" dirty="0" smtClean="0">
                <a:solidFill>
                  <a:schemeClr val="bg1"/>
                </a:solidFill>
              </a:rPr>
              <a:t>Water Quality Regulations are generally prioritised human health and environmental quality</a:t>
            </a:r>
          </a:p>
          <a:p>
            <a:r>
              <a:rPr lang="en-US" dirty="0" smtClean="0">
                <a:solidFill>
                  <a:schemeClr val="bg1"/>
                </a:solidFill>
              </a:rPr>
              <a:t>Environmental </a:t>
            </a:r>
            <a:r>
              <a:rPr lang="en-US" dirty="0">
                <a:solidFill>
                  <a:schemeClr val="bg1"/>
                </a:solidFill>
              </a:rPr>
              <a:t>Quality Standards (EQS) are </a:t>
            </a:r>
            <a:r>
              <a:rPr lang="en-US" dirty="0" smtClean="0">
                <a:solidFill>
                  <a:schemeClr val="bg1"/>
                </a:solidFill>
              </a:rPr>
              <a:t>defined </a:t>
            </a:r>
            <a:r>
              <a:rPr lang="en-US" dirty="0">
                <a:solidFill>
                  <a:schemeClr val="bg1"/>
                </a:solidFill>
              </a:rPr>
              <a:t>concentrations of parameters existing in </a:t>
            </a:r>
            <a:r>
              <a:rPr lang="en-US" dirty="0" smtClean="0">
                <a:solidFill>
                  <a:schemeClr val="bg1"/>
                </a:solidFill>
              </a:rPr>
              <a:t>a </a:t>
            </a:r>
            <a:r>
              <a:rPr lang="en-US" dirty="0">
                <a:solidFill>
                  <a:schemeClr val="bg1"/>
                </a:solidFill>
              </a:rPr>
              <a:t>receiving body that do not represent a significant risk to human health or the environment</a:t>
            </a:r>
            <a:r>
              <a:rPr lang="en-US" dirty="0" smtClean="0">
                <a:solidFill>
                  <a:schemeClr val="bg1"/>
                </a:solidFill>
              </a:rPr>
              <a:t>.</a:t>
            </a:r>
          </a:p>
          <a:p>
            <a:r>
              <a:rPr lang="en-US" dirty="0">
                <a:solidFill>
                  <a:schemeClr val="bg1"/>
                </a:solidFill>
              </a:rPr>
              <a:t>Effluent limitations establish limits or quality criteria that aim to ensure that after the effluent enters the receiving environment waters, the ambient water quality standards established for that receiving water body are not exceeded.</a:t>
            </a:r>
            <a:endParaRPr lang="en-US" dirty="0" smtClean="0">
              <a:solidFill>
                <a:schemeClr val="bg1"/>
              </a:solidFill>
            </a:endParaRPr>
          </a:p>
          <a:p>
            <a:r>
              <a:rPr lang="en-US" dirty="0">
                <a:solidFill>
                  <a:schemeClr val="bg1"/>
                </a:solidFill>
              </a:rPr>
              <a:t>Maximum Permissible Limits (MPL) are measures of the concentration or load of parameters that </a:t>
            </a:r>
            <a:r>
              <a:rPr lang="en-TT" dirty="0" smtClean="0">
                <a:solidFill>
                  <a:schemeClr val="bg1"/>
                </a:solidFill>
              </a:rPr>
              <a:t>characterise</a:t>
            </a:r>
            <a:r>
              <a:rPr lang="en-US" dirty="0" smtClean="0">
                <a:solidFill>
                  <a:schemeClr val="bg1"/>
                </a:solidFill>
              </a:rPr>
              <a:t> </a:t>
            </a:r>
            <a:r>
              <a:rPr lang="en-US" dirty="0">
                <a:solidFill>
                  <a:schemeClr val="bg1"/>
                </a:solidFill>
              </a:rPr>
              <a:t>an effluent or pollutant that, when exceeded, causes or has the potential to cause harmful effects to human health or the environment</a:t>
            </a:r>
            <a:r>
              <a:rPr lang="en-US" dirty="0" smtClean="0">
                <a:solidFill>
                  <a:schemeClr val="bg1"/>
                </a:solidFill>
              </a:rPr>
              <a:t>. MPLs applied at point of discharge</a:t>
            </a:r>
          </a:p>
          <a:p>
            <a:r>
              <a:rPr lang="en-US" dirty="0">
                <a:solidFill>
                  <a:schemeClr val="bg1"/>
                </a:solidFill>
              </a:rPr>
              <a:t>When a group of </a:t>
            </a:r>
            <a:r>
              <a:rPr lang="en-US" dirty="0" smtClean="0">
                <a:solidFill>
                  <a:schemeClr val="bg1"/>
                </a:solidFill>
              </a:rPr>
              <a:t>standards </a:t>
            </a:r>
            <a:r>
              <a:rPr lang="en-US" dirty="0">
                <a:solidFill>
                  <a:schemeClr val="bg1"/>
                </a:solidFill>
              </a:rPr>
              <a:t>or MPLs are applied to a water body with a designated use or purpose, they form Water Quality Criteria. </a:t>
            </a:r>
            <a:r>
              <a:rPr lang="en-US" dirty="0" smtClean="0">
                <a:solidFill>
                  <a:schemeClr val="bg1"/>
                </a:solidFill>
              </a:rPr>
              <a:t>Such criteria are used to </a:t>
            </a:r>
            <a:r>
              <a:rPr lang="en-US" dirty="0">
                <a:solidFill>
                  <a:schemeClr val="bg1"/>
                </a:solidFill>
              </a:rPr>
              <a:t>determine compliancy with respect to </a:t>
            </a:r>
            <a:r>
              <a:rPr lang="en-US" dirty="0" smtClean="0">
                <a:solidFill>
                  <a:schemeClr val="bg1"/>
                </a:solidFill>
              </a:rPr>
              <a:t>established regulations</a:t>
            </a:r>
            <a:endParaRPr lang="en-TT" dirty="0" smtClean="0">
              <a:solidFill>
                <a:schemeClr val="bg1"/>
              </a:solidFill>
            </a:endParaRPr>
          </a:p>
        </p:txBody>
      </p:sp>
      <p:sp>
        <p:nvSpPr>
          <p:cNvPr id="4" name="Slide Number Placeholder 3"/>
          <p:cNvSpPr>
            <a:spLocks noGrp="1"/>
          </p:cNvSpPr>
          <p:nvPr>
            <p:ph type="sldNum" sz="quarter" idx="12"/>
          </p:nvPr>
        </p:nvSpPr>
        <p:spPr/>
        <p:txBody>
          <a:bodyPr/>
          <a:lstStyle/>
          <a:p>
            <a:fld id="{2606AF19-F240-482A-A733-1E1736B58FFD}" type="slidenum">
              <a:rPr lang="en-TT" smtClean="0"/>
              <a:t>13</a:t>
            </a:fld>
            <a:endParaRPr lang="en-TT"/>
          </a:p>
        </p:txBody>
      </p:sp>
    </p:spTree>
    <p:extLst>
      <p:ext uri="{BB962C8B-B14F-4D97-AF65-F5344CB8AC3E}">
        <p14:creationId xmlns:p14="http://schemas.microsoft.com/office/powerpoint/2010/main" val="190848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LBS Protocol Discharge Limits</a:t>
            </a:r>
            <a:endParaRPr lang="en-TT"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5450459"/>
              </p:ext>
            </p:extLst>
          </p:nvPr>
        </p:nvGraphicFramePr>
        <p:xfrm>
          <a:off x="1391542" y="2413263"/>
          <a:ext cx="4839576" cy="3280261"/>
        </p:xfrm>
        <a:graphic>
          <a:graphicData uri="http://schemas.openxmlformats.org/drawingml/2006/table">
            <a:tbl>
              <a:tblPr>
                <a:tableStyleId>{5C22544A-7EE6-4342-B048-85BDC9FD1C3A}</a:tableStyleId>
              </a:tblPr>
              <a:tblGrid>
                <a:gridCol w="2767731">
                  <a:extLst>
                    <a:ext uri="{9D8B030D-6E8A-4147-A177-3AD203B41FA5}">
                      <a16:colId xmlns:a16="http://schemas.microsoft.com/office/drawing/2014/main" val="3981348930"/>
                    </a:ext>
                  </a:extLst>
                </a:gridCol>
                <a:gridCol w="2071845">
                  <a:extLst>
                    <a:ext uri="{9D8B030D-6E8A-4147-A177-3AD203B41FA5}">
                      <a16:colId xmlns:a16="http://schemas.microsoft.com/office/drawing/2014/main" val="1511515922"/>
                    </a:ext>
                  </a:extLst>
                </a:gridCol>
              </a:tblGrid>
              <a:tr h="215901">
                <a:tc gridSpan="2">
                  <a:txBody>
                    <a:bodyPr/>
                    <a:lstStyle/>
                    <a:p>
                      <a:pPr algn="ctr" fontAlgn="b"/>
                      <a:r>
                        <a:rPr lang="en-US" sz="1100" u="none" strike="noStrike">
                          <a:effectLst/>
                        </a:rPr>
                        <a:t>Discharges into Class I Waters</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TT"/>
                    </a:p>
                  </a:txBody>
                  <a:tcPr/>
                </a:tc>
                <a:extLst>
                  <a:ext uri="{0D108BD9-81ED-4DB2-BD59-A6C34878D82A}">
                    <a16:rowId xmlns:a16="http://schemas.microsoft.com/office/drawing/2014/main" val="2799622162"/>
                  </a:ext>
                </a:extLst>
              </a:tr>
              <a:tr h="215901">
                <a:tc>
                  <a:txBody>
                    <a:bodyPr/>
                    <a:lstStyle/>
                    <a:p>
                      <a:pPr algn="ctr" fontAlgn="b"/>
                      <a:r>
                        <a:rPr lang="en-TT" sz="1100" u="none" strike="noStrike">
                          <a:effectLst/>
                        </a:rPr>
                        <a:t>Parameter</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TT" sz="1100" u="none" strike="noStrike">
                          <a:effectLst/>
                        </a:rPr>
                        <a:t>Effluent Limits </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7854380"/>
                  </a:ext>
                </a:extLst>
              </a:tr>
              <a:tr h="208705">
                <a:tc>
                  <a:txBody>
                    <a:bodyPr/>
                    <a:lstStyle/>
                    <a:p>
                      <a:pPr algn="l" fontAlgn="b"/>
                      <a:r>
                        <a:rPr lang="en-TT" sz="1100" u="none" strike="noStrike">
                          <a:effectLst/>
                        </a:rPr>
                        <a:t>Total Suspended Solids</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30 mg/l*</a:t>
                      </a:r>
                      <a:endParaRPr lang="en-TT"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97791264"/>
                  </a:ext>
                </a:extLst>
              </a:tr>
              <a:tr h="379986">
                <a:tc>
                  <a:txBody>
                    <a:bodyPr/>
                    <a:lstStyle/>
                    <a:p>
                      <a:pPr algn="l" fontAlgn="b"/>
                      <a:r>
                        <a:rPr lang="en-TT" sz="1100" u="none" strike="noStrike">
                          <a:effectLst/>
                        </a:rPr>
                        <a:t>Biochemical Oxygen Demand (BOD</a:t>
                      </a:r>
                      <a:r>
                        <a:rPr lang="en-TT" sz="1100" u="none" strike="noStrike" baseline="-25000">
                          <a:effectLst/>
                        </a:rPr>
                        <a:t>5</a:t>
                      </a:r>
                      <a:r>
                        <a:rPr lang="en-TT" sz="1100" u="none" strike="noStrike">
                          <a:effectLst/>
                        </a:rPr>
                        <a:t>)</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30 mg/l</a:t>
                      </a:r>
                      <a:endParaRPr lang="en-TT"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33507725"/>
                  </a:ext>
                </a:extLst>
              </a:tr>
              <a:tr h="208705">
                <a:tc>
                  <a:txBody>
                    <a:bodyPr/>
                    <a:lstStyle/>
                    <a:p>
                      <a:pPr algn="l" fontAlgn="b"/>
                      <a:r>
                        <a:rPr lang="en-TT" sz="1100" u="none" strike="noStrike">
                          <a:effectLst/>
                        </a:rPr>
                        <a:t>pH</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5-10 pH units</a:t>
                      </a:r>
                      <a:endParaRPr lang="en-TT"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97885814"/>
                  </a:ext>
                </a:extLst>
              </a:tr>
              <a:tr h="208705">
                <a:tc>
                  <a:txBody>
                    <a:bodyPr/>
                    <a:lstStyle/>
                    <a:p>
                      <a:pPr algn="l" fontAlgn="b"/>
                      <a:r>
                        <a:rPr lang="en-TT" sz="1100" u="none" strike="noStrike">
                          <a:effectLst/>
                        </a:rPr>
                        <a:t>Fats, Oil and Grease</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15 mg/l</a:t>
                      </a:r>
                      <a:endParaRPr lang="en-TT"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8391116"/>
                  </a:ext>
                </a:extLst>
              </a:tr>
              <a:tr h="1410556">
                <a:tc>
                  <a:txBody>
                    <a:bodyPr/>
                    <a:lstStyle/>
                    <a:p>
                      <a:pPr algn="l" fontAlgn="t"/>
                      <a:r>
                        <a:rPr lang="en-US" sz="1100" u="none" strike="noStrike">
                          <a:effectLst/>
                        </a:rPr>
                        <a:t>Faecal Coliform</a:t>
                      </a:r>
                      <a:br>
                        <a:rPr lang="en-US" sz="1100" u="none" strike="noStrike">
                          <a:effectLst/>
                        </a:rPr>
                      </a:br>
                      <a:r>
                        <a:rPr lang="en-US" sz="1100" u="none" strike="noStrike">
                          <a:effectLst/>
                        </a:rPr>
                        <a:t>(Parties may meet effluent limitations either for faecal coliform or for E. coli (freshwater) and enterococci (saline water).)</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TT" sz="1100" u="none" strike="noStrike">
                          <a:effectLst/>
                        </a:rPr>
                        <a:t>Faecal Coliform: 200 mpn/100 ml; or</a:t>
                      </a:r>
                      <a:br>
                        <a:rPr lang="en-TT" sz="1100" u="none" strike="noStrike">
                          <a:effectLst/>
                        </a:rPr>
                      </a:br>
                      <a:r>
                        <a:rPr lang="en-TT" sz="1100" u="none" strike="noStrike">
                          <a:effectLst/>
                        </a:rPr>
                        <a:t>a. E. coli: 126 organisms/100ml;</a:t>
                      </a:r>
                      <a:br>
                        <a:rPr lang="en-TT" sz="1100" u="none" strike="noStrike">
                          <a:effectLst/>
                        </a:rPr>
                      </a:br>
                      <a:r>
                        <a:rPr lang="en-TT" sz="1100" u="none" strike="noStrike">
                          <a:effectLst/>
                        </a:rPr>
                        <a:t>b. enterococci: 35</a:t>
                      </a:r>
                      <a:br>
                        <a:rPr lang="en-TT" sz="1100" u="none" strike="noStrike">
                          <a:effectLst/>
                        </a:rPr>
                      </a:br>
                      <a:r>
                        <a:rPr lang="en-TT" sz="1100" u="none" strike="noStrike">
                          <a:effectLst/>
                        </a:rPr>
                        <a:t>organisms/100 ml</a:t>
                      </a:r>
                      <a:endParaRPr lang="en-TT" sz="1100" b="0" i="0" u="none" strike="noStrike">
                        <a:solidFill>
                          <a:srgbClr val="FF0000"/>
                        </a:solidFill>
                        <a:effectLst/>
                        <a:latin typeface="Calibri" panose="020F0502020204030204" pitchFamily="34" charset="0"/>
                      </a:endParaRPr>
                    </a:p>
                  </a:txBody>
                  <a:tcPr marL="0" marR="0" marT="0" marB="0"/>
                </a:tc>
                <a:extLst>
                  <a:ext uri="{0D108BD9-81ED-4DB2-BD59-A6C34878D82A}">
                    <a16:rowId xmlns:a16="http://schemas.microsoft.com/office/drawing/2014/main" val="1340469247"/>
                  </a:ext>
                </a:extLst>
              </a:tr>
              <a:tr h="215901">
                <a:tc>
                  <a:txBody>
                    <a:bodyPr/>
                    <a:lstStyle/>
                    <a:p>
                      <a:pPr algn="l" fontAlgn="b"/>
                      <a:r>
                        <a:rPr lang="en-TT" sz="1100" u="none" strike="noStrike">
                          <a:effectLst/>
                        </a:rPr>
                        <a:t>Floatables</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not visible</a:t>
                      </a:r>
                      <a:endParaRPr lang="en-TT" sz="1100" b="0"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82233825"/>
                  </a:ext>
                </a:extLst>
              </a:tr>
              <a:tr h="215901">
                <a:tc gridSpan="2">
                  <a:txBody>
                    <a:bodyPr/>
                    <a:lstStyle/>
                    <a:p>
                      <a:pPr algn="l" fontAlgn="b"/>
                      <a:r>
                        <a:rPr lang="en-US" sz="1100" u="none" strike="noStrike" dirty="0">
                          <a:effectLst/>
                        </a:rPr>
                        <a:t>* Does not include algae from treatment ponds</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TT"/>
                    </a:p>
                  </a:txBody>
                  <a:tcPr/>
                </a:tc>
                <a:extLst>
                  <a:ext uri="{0D108BD9-81ED-4DB2-BD59-A6C34878D82A}">
                    <a16:rowId xmlns:a16="http://schemas.microsoft.com/office/drawing/2014/main" val="3593060757"/>
                  </a:ext>
                </a:extLst>
              </a:tr>
            </a:tbl>
          </a:graphicData>
        </a:graphic>
      </p:graphicFrame>
      <p:sp>
        <p:nvSpPr>
          <p:cNvPr id="4" name="Slide Number Placeholder 3"/>
          <p:cNvSpPr>
            <a:spLocks noGrp="1"/>
          </p:cNvSpPr>
          <p:nvPr>
            <p:ph type="sldNum" sz="quarter" idx="12"/>
          </p:nvPr>
        </p:nvSpPr>
        <p:spPr/>
        <p:txBody>
          <a:bodyPr/>
          <a:lstStyle/>
          <a:p>
            <a:fld id="{2606AF19-F240-482A-A733-1E1736B58FFD}" type="slidenum">
              <a:rPr lang="en-TT" smtClean="0"/>
              <a:t>14</a:t>
            </a:fld>
            <a:endParaRPr lang="en-TT"/>
          </a:p>
        </p:txBody>
      </p:sp>
      <p:graphicFrame>
        <p:nvGraphicFramePr>
          <p:cNvPr id="7" name="Table 6"/>
          <p:cNvGraphicFramePr>
            <a:graphicFrameLocks noGrp="1"/>
          </p:cNvGraphicFramePr>
          <p:nvPr>
            <p:extLst>
              <p:ext uri="{D42A27DB-BD31-4B8C-83A1-F6EECF244321}">
                <p14:modId xmlns:p14="http://schemas.microsoft.com/office/powerpoint/2010/main" val="3403887190"/>
              </p:ext>
            </p:extLst>
          </p:nvPr>
        </p:nvGraphicFramePr>
        <p:xfrm>
          <a:off x="6561398" y="2413263"/>
          <a:ext cx="4458535" cy="2035661"/>
        </p:xfrm>
        <a:graphic>
          <a:graphicData uri="http://schemas.openxmlformats.org/drawingml/2006/table">
            <a:tbl>
              <a:tblPr>
                <a:tableStyleId>{5C22544A-7EE6-4342-B048-85BDC9FD1C3A}</a:tableStyleId>
              </a:tblPr>
              <a:tblGrid>
                <a:gridCol w="2546173">
                  <a:extLst>
                    <a:ext uri="{9D8B030D-6E8A-4147-A177-3AD203B41FA5}">
                      <a16:colId xmlns:a16="http://schemas.microsoft.com/office/drawing/2014/main" val="2221612292"/>
                    </a:ext>
                  </a:extLst>
                </a:gridCol>
                <a:gridCol w="1912362">
                  <a:extLst>
                    <a:ext uri="{9D8B030D-6E8A-4147-A177-3AD203B41FA5}">
                      <a16:colId xmlns:a16="http://schemas.microsoft.com/office/drawing/2014/main" val="878326257"/>
                    </a:ext>
                  </a:extLst>
                </a:gridCol>
              </a:tblGrid>
              <a:tr h="235065">
                <a:tc gridSpan="2">
                  <a:txBody>
                    <a:bodyPr/>
                    <a:lstStyle/>
                    <a:p>
                      <a:pPr algn="ctr" fontAlgn="b"/>
                      <a:r>
                        <a:rPr lang="en-US" sz="1100" u="none" strike="noStrike">
                          <a:effectLst/>
                        </a:rPr>
                        <a:t>Discharges into Class II Waters</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TT"/>
                    </a:p>
                  </a:txBody>
                  <a:tcPr/>
                </a:tc>
                <a:extLst>
                  <a:ext uri="{0D108BD9-81ED-4DB2-BD59-A6C34878D82A}">
                    <a16:rowId xmlns:a16="http://schemas.microsoft.com/office/drawing/2014/main" val="842720526"/>
                  </a:ext>
                </a:extLst>
              </a:tr>
              <a:tr h="235065">
                <a:tc>
                  <a:txBody>
                    <a:bodyPr/>
                    <a:lstStyle/>
                    <a:p>
                      <a:pPr algn="ctr" fontAlgn="b"/>
                      <a:r>
                        <a:rPr lang="en-TT" sz="1100" u="none" strike="noStrike">
                          <a:effectLst/>
                        </a:rPr>
                        <a:t>Parameter</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TT" sz="1100" u="none" strike="noStrike">
                          <a:effectLst/>
                        </a:rPr>
                        <a:t>Effluent Limits </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49476317"/>
                  </a:ext>
                </a:extLst>
              </a:tr>
              <a:tr h="227229">
                <a:tc>
                  <a:txBody>
                    <a:bodyPr/>
                    <a:lstStyle/>
                    <a:p>
                      <a:pPr algn="l" fontAlgn="b"/>
                      <a:r>
                        <a:rPr lang="en-TT" sz="1100" u="none" strike="noStrike" dirty="0">
                          <a:effectLst/>
                        </a:rPr>
                        <a:t>Total Suspended Solids</a:t>
                      </a:r>
                      <a:endParaRPr lang="en-TT"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150 mg/l*</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61680159"/>
                  </a:ext>
                </a:extLst>
              </a:tr>
              <a:tr h="413714">
                <a:tc>
                  <a:txBody>
                    <a:bodyPr/>
                    <a:lstStyle/>
                    <a:p>
                      <a:pPr algn="l" fontAlgn="b"/>
                      <a:r>
                        <a:rPr lang="en-TT" sz="1100" u="none" strike="noStrike">
                          <a:effectLst/>
                        </a:rPr>
                        <a:t>Biochemical Oxygen Demand (BOD</a:t>
                      </a:r>
                      <a:r>
                        <a:rPr lang="en-TT" sz="1100" u="none" strike="noStrike" baseline="-25000">
                          <a:effectLst/>
                        </a:rPr>
                        <a:t>5</a:t>
                      </a:r>
                      <a:r>
                        <a:rPr lang="en-TT" sz="1100" u="none" strike="noStrike">
                          <a:effectLst/>
                        </a:rPr>
                        <a:t>)</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150 mg/l</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23811357"/>
                  </a:ext>
                </a:extLst>
              </a:tr>
              <a:tr h="227229">
                <a:tc>
                  <a:txBody>
                    <a:bodyPr/>
                    <a:lstStyle/>
                    <a:p>
                      <a:pPr algn="l" fontAlgn="b"/>
                      <a:r>
                        <a:rPr lang="en-TT" sz="1100" u="none" strike="noStrike">
                          <a:effectLst/>
                        </a:rPr>
                        <a:t>pH</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5-10 pH units</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6239577"/>
                  </a:ext>
                </a:extLst>
              </a:tr>
              <a:tr h="227229">
                <a:tc>
                  <a:txBody>
                    <a:bodyPr/>
                    <a:lstStyle/>
                    <a:p>
                      <a:pPr algn="l" fontAlgn="b"/>
                      <a:r>
                        <a:rPr lang="en-TT" sz="1100" u="none" strike="noStrike">
                          <a:effectLst/>
                        </a:rPr>
                        <a:t>Fats, Oil and Grease</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50 mg/l</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819179"/>
                  </a:ext>
                </a:extLst>
              </a:tr>
              <a:tr h="235065">
                <a:tc>
                  <a:txBody>
                    <a:bodyPr/>
                    <a:lstStyle/>
                    <a:p>
                      <a:pPr algn="l" fontAlgn="b"/>
                      <a:r>
                        <a:rPr lang="en-TT" sz="1100" u="none" strike="noStrike">
                          <a:effectLst/>
                        </a:rPr>
                        <a:t>Floatables</a:t>
                      </a:r>
                      <a:endParaRPr lang="en-TT"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TT" sz="1100" u="none" strike="noStrike">
                          <a:effectLst/>
                        </a:rPr>
                        <a:t>not visible</a:t>
                      </a:r>
                      <a:endParaRPr lang="en-T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18829954"/>
                  </a:ext>
                </a:extLst>
              </a:tr>
              <a:tr h="235065">
                <a:tc gridSpan="2">
                  <a:txBody>
                    <a:bodyPr/>
                    <a:lstStyle/>
                    <a:p>
                      <a:pPr algn="l" fontAlgn="b"/>
                      <a:r>
                        <a:rPr lang="en-US" sz="1100" u="none" strike="noStrike" dirty="0">
                          <a:effectLst/>
                        </a:rPr>
                        <a:t>* Does not include algae from treatment ponds</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TT"/>
                    </a:p>
                  </a:txBody>
                  <a:tcPr/>
                </a:tc>
                <a:extLst>
                  <a:ext uri="{0D108BD9-81ED-4DB2-BD59-A6C34878D82A}">
                    <a16:rowId xmlns:a16="http://schemas.microsoft.com/office/drawing/2014/main" val="1052291892"/>
                  </a:ext>
                </a:extLst>
              </a:tr>
            </a:tbl>
          </a:graphicData>
        </a:graphic>
      </p:graphicFrame>
    </p:spTree>
    <p:extLst>
      <p:ext uri="{BB962C8B-B14F-4D97-AF65-F5344CB8AC3E}">
        <p14:creationId xmlns:p14="http://schemas.microsoft.com/office/powerpoint/2010/main" val="1937651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Before we move on…</a:t>
            </a:r>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15</a:t>
            </a:fld>
            <a:endParaRPr lang="en-TT"/>
          </a:p>
        </p:txBody>
      </p:sp>
      <p:pic>
        <p:nvPicPr>
          <p:cNvPr id="1026" name="Picture 2" descr="https://bighairmetamorphosis.com/wp-content/uploads/2017/05/image1.jpg?w=58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1918" y="1954274"/>
            <a:ext cx="4727879" cy="472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32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Existing Frameworks for Wastewater Discharge</a:t>
            </a:r>
            <a:endParaRPr lang="en-TT" dirty="0"/>
          </a:p>
        </p:txBody>
      </p:sp>
      <p:sp>
        <p:nvSpPr>
          <p:cNvPr id="3" name="Content Placeholder 2"/>
          <p:cNvSpPr>
            <a:spLocks noGrp="1"/>
          </p:cNvSpPr>
          <p:nvPr>
            <p:ph idx="1"/>
          </p:nvPr>
        </p:nvSpPr>
        <p:spPr>
          <a:xfrm>
            <a:off x="810000" y="2279377"/>
            <a:ext cx="10554574" cy="3636511"/>
          </a:xfrm>
        </p:spPr>
        <p:txBody>
          <a:bodyPr/>
          <a:lstStyle/>
          <a:p>
            <a:pPr marL="0" indent="0">
              <a:buNone/>
            </a:pPr>
            <a:r>
              <a:rPr lang="en-TT" sz="2000" dirty="0" smtClean="0">
                <a:solidFill>
                  <a:schemeClr val="bg1"/>
                </a:solidFill>
              </a:rPr>
              <a:t>CHALLENGES:</a:t>
            </a:r>
            <a:endParaRPr lang="en-TT" dirty="0" smtClean="0">
              <a:solidFill>
                <a:schemeClr val="bg1"/>
              </a:solidFill>
            </a:endParaRPr>
          </a:p>
          <a:p>
            <a:r>
              <a:rPr lang="en-TT" dirty="0" smtClean="0">
                <a:solidFill>
                  <a:schemeClr val="bg1"/>
                </a:solidFill>
              </a:rPr>
              <a:t>Minimal response to Questionnaire (</a:t>
            </a:r>
            <a:r>
              <a:rPr lang="en-TT" dirty="0" err="1" smtClean="0">
                <a:solidFill>
                  <a:schemeClr val="bg1"/>
                </a:solidFill>
              </a:rPr>
              <a:t>Bdos</a:t>
            </a:r>
            <a:r>
              <a:rPr lang="en-TT" dirty="0" smtClean="0">
                <a:solidFill>
                  <a:schemeClr val="bg1"/>
                </a:solidFill>
              </a:rPr>
              <a:t>, Belize, Guyana, Honduras, Jamaica, T&amp;T, USA)</a:t>
            </a:r>
          </a:p>
          <a:p>
            <a:r>
              <a:rPr lang="en-TT" dirty="0">
                <a:solidFill>
                  <a:schemeClr val="bg1"/>
                </a:solidFill>
              </a:rPr>
              <a:t>D</a:t>
            </a:r>
            <a:r>
              <a:rPr lang="en-TT" dirty="0" smtClean="0">
                <a:solidFill>
                  <a:schemeClr val="bg1"/>
                </a:solidFill>
              </a:rPr>
              <a:t>esk study – Limited to online information, verification, obsolete or up to date</a:t>
            </a:r>
          </a:p>
          <a:p>
            <a:r>
              <a:rPr lang="en-TT" dirty="0" smtClean="0">
                <a:solidFill>
                  <a:schemeClr val="bg1"/>
                </a:solidFill>
              </a:rPr>
              <a:t>Currently </a:t>
            </a:r>
            <a:r>
              <a:rPr lang="en-TT" dirty="0" smtClean="0">
                <a:solidFill>
                  <a:schemeClr val="bg1"/>
                </a:solidFill>
              </a:rPr>
              <a:t>there are some countries without established Regulations for wastewater discharge or they have not yet established specific limits for N and P compounds in wastewater discharges (domestic and/or industrial).</a:t>
            </a:r>
          </a:p>
          <a:p>
            <a:r>
              <a:rPr lang="en-TT" dirty="0" smtClean="0">
                <a:solidFill>
                  <a:schemeClr val="bg1"/>
                </a:solidFill>
              </a:rPr>
              <a:t>Distinctions within Regulations for domestic wastewater versus industrial effluents are not always clear or not established</a:t>
            </a:r>
          </a:p>
          <a:p>
            <a:r>
              <a:rPr lang="en-TT" dirty="0">
                <a:solidFill>
                  <a:schemeClr val="bg1"/>
                </a:solidFill>
              </a:rPr>
              <a:t>V</a:t>
            </a:r>
            <a:r>
              <a:rPr lang="en-TT" dirty="0" smtClean="0">
                <a:solidFill>
                  <a:schemeClr val="bg1"/>
                </a:solidFill>
              </a:rPr>
              <a:t>ariety </a:t>
            </a:r>
            <a:r>
              <a:rPr lang="en-TT" dirty="0" smtClean="0">
                <a:solidFill>
                  <a:schemeClr val="bg1"/>
                </a:solidFill>
              </a:rPr>
              <a:t>between the forms of nutrient compounds/parameters being measured across countries. (Nitrate / NO</a:t>
            </a:r>
            <a:r>
              <a:rPr lang="en-TT" baseline="-25000" dirty="0" smtClean="0">
                <a:solidFill>
                  <a:schemeClr val="bg1"/>
                </a:solidFill>
              </a:rPr>
              <a:t>3</a:t>
            </a:r>
            <a:r>
              <a:rPr lang="en-TT" dirty="0" smtClean="0">
                <a:solidFill>
                  <a:schemeClr val="bg1"/>
                </a:solidFill>
              </a:rPr>
              <a:t> / N-NO</a:t>
            </a:r>
            <a:r>
              <a:rPr lang="en-TT" baseline="-25000" dirty="0" smtClean="0">
                <a:solidFill>
                  <a:schemeClr val="bg1"/>
                </a:solidFill>
              </a:rPr>
              <a:t>3</a:t>
            </a:r>
            <a:r>
              <a:rPr lang="en-TT" dirty="0" smtClean="0">
                <a:solidFill>
                  <a:schemeClr val="bg1"/>
                </a:solidFill>
              </a:rPr>
              <a:t>)</a:t>
            </a:r>
          </a:p>
          <a:p>
            <a:endParaRPr lang="en-TT" dirty="0" smtClean="0">
              <a:solidFill>
                <a:schemeClr val="bg1"/>
              </a:solidFill>
            </a:endParaRPr>
          </a:p>
        </p:txBody>
      </p:sp>
      <p:sp>
        <p:nvSpPr>
          <p:cNvPr id="4" name="Slide Number Placeholder 3"/>
          <p:cNvSpPr>
            <a:spLocks noGrp="1"/>
          </p:cNvSpPr>
          <p:nvPr>
            <p:ph type="sldNum" sz="quarter" idx="12"/>
          </p:nvPr>
        </p:nvSpPr>
        <p:spPr/>
        <p:txBody>
          <a:bodyPr/>
          <a:lstStyle/>
          <a:p>
            <a:fld id="{2606AF19-F240-482A-A733-1E1736B58FFD}" type="slidenum">
              <a:rPr lang="en-TT" smtClean="0"/>
              <a:t>16</a:t>
            </a:fld>
            <a:endParaRPr lang="en-TT"/>
          </a:p>
        </p:txBody>
      </p:sp>
    </p:spTree>
    <p:extLst>
      <p:ext uri="{BB962C8B-B14F-4D97-AF65-F5344CB8AC3E}">
        <p14:creationId xmlns:p14="http://schemas.microsoft.com/office/powerpoint/2010/main" val="20341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a:t>ANTIGUA AND BARBUDA </a:t>
            </a:r>
          </a:p>
        </p:txBody>
      </p:sp>
      <p:sp>
        <p:nvSpPr>
          <p:cNvPr id="3" name="Content Placeholder 2"/>
          <p:cNvSpPr>
            <a:spLocks noGrp="1"/>
          </p:cNvSpPr>
          <p:nvPr>
            <p:ph sz="half" idx="1"/>
          </p:nvPr>
        </p:nvSpPr>
        <p:spPr/>
        <p:txBody>
          <a:bodyPr/>
          <a:lstStyle/>
          <a:p>
            <a:r>
              <a:rPr lang="en-US" dirty="0" smtClean="0">
                <a:solidFill>
                  <a:schemeClr val="bg1"/>
                </a:solidFill>
              </a:rPr>
              <a:t>The </a:t>
            </a:r>
            <a:r>
              <a:rPr lang="en-US" dirty="0">
                <a:solidFill>
                  <a:schemeClr val="bg1"/>
                </a:solidFill>
              </a:rPr>
              <a:t>Water Quality and Criteria </a:t>
            </a:r>
            <a:r>
              <a:rPr lang="en-US" dirty="0" smtClean="0">
                <a:solidFill>
                  <a:schemeClr val="bg1"/>
                </a:solidFill>
              </a:rPr>
              <a:t>Guidelines </a:t>
            </a:r>
            <a:r>
              <a:rPr lang="en-US" dirty="0">
                <a:solidFill>
                  <a:schemeClr val="bg1"/>
                </a:solidFill>
              </a:rPr>
              <a:t>(Schedule VII, Section 64 (2)) of the Environment Protection and Management Act, 2019 (EPMA</a:t>
            </a:r>
            <a:r>
              <a:rPr lang="en-US" dirty="0" smtClean="0">
                <a:solidFill>
                  <a:schemeClr val="bg1"/>
                </a:solidFill>
              </a:rPr>
              <a:t>)</a:t>
            </a:r>
            <a:r>
              <a:rPr lang="en-TT" dirty="0" smtClean="0">
                <a:solidFill>
                  <a:schemeClr val="bg1"/>
                </a:solidFill>
              </a:rPr>
              <a:t> </a:t>
            </a:r>
          </a:p>
          <a:p>
            <a:endParaRPr lang="en-TT" dirty="0">
              <a:solidFill>
                <a:schemeClr val="bg1"/>
              </a:solidFill>
            </a:endParaRPr>
          </a:p>
        </p:txBody>
      </p:sp>
      <p:sp>
        <p:nvSpPr>
          <p:cNvPr id="4" name="Slide Number Placeholder 3"/>
          <p:cNvSpPr>
            <a:spLocks noGrp="1"/>
          </p:cNvSpPr>
          <p:nvPr>
            <p:ph type="sldNum" sz="quarter" idx="12"/>
          </p:nvPr>
        </p:nvSpPr>
        <p:spPr/>
        <p:txBody>
          <a:bodyPr/>
          <a:lstStyle/>
          <a:p>
            <a:fld id="{2606AF19-F240-482A-A733-1E1736B58FFD}" type="slidenum">
              <a:rPr lang="en-TT" smtClean="0"/>
              <a:t>17</a:t>
            </a:fld>
            <a:endParaRPr lang="en-TT"/>
          </a:p>
        </p:txBody>
      </p:sp>
      <p:graphicFrame>
        <p:nvGraphicFramePr>
          <p:cNvPr id="7" name="Table 6"/>
          <p:cNvGraphicFramePr>
            <a:graphicFrameLocks noGrp="1"/>
          </p:cNvGraphicFramePr>
          <p:nvPr>
            <p:extLst>
              <p:ext uri="{D42A27DB-BD31-4B8C-83A1-F6EECF244321}">
                <p14:modId xmlns:p14="http://schemas.microsoft.com/office/powerpoint/2010/main" val="307847897"/>
              </p:ext>
            </p:extLst>
          </p:nvPr>
        </p:nvGraphicFramePr>
        <p:xfrm>
          <a:off x="6004585" y="2820733"/>
          <a:ext cx="5944386" cy="2590253"/>
        </p:xfrm>
        <a:graphic>
          <a:graphicData uri="http://schemas.openxmlformats.org/drawingml/2006/table">
            <a:tbl>
              <a:tblPr firstRow="1" firstCol="1" bandRow="1">
                <a:tableStyleId>{5C22544A-7EE6-4342-B048-85BDC9FD1C3A}</a:tableStyleId>
              </a:tblPr>
              <a:tblGrid>
                <a:gridCol w="1277208">
                  <a:extLst>
                    <a:ext uri="{9D8B030D-6E8A-4147-A177-3AD203B41FA5}">
                      <a16:colId xmlns:a16="http://schemas.microsoft.com/office/drawing/2014/main" val="3915828515"/>
                    </a:ext>
                  </a:extLst>
                </a:gridCol>
                <a:gridCol w="1027137">
                  <a:extLst>
                    <a:ext uri="{9D8B030D-6E8A-4147-A177-3AD203B41FA5}">
                      <a16:colId xmlns:a16="http://schemas.microsoft.com/office/drawing/2014/main" val="1329444675"/>
                    </a:ext>
                  </a:extLst>
                </a:gridCol>
                <a:gridCol w="1132775">
                  <a:extLst>
                    <a:ext uri="{9D8B030D-6E8A-4147-A177-3AD203B41FA5}">
                      <a16:colId xmlns:a16="http://schemas.microsoft.com/office/drawing/2014/main" val="1008122170"/>
                    </a:ext>
                  </a:extLst>
                </a:gridCol>
                <a:gridCol w="1166795">
                  <a:extLst>
                    <a:ext uri="{9D8B030D-6E8A-4147-A177-3AD203B41FA5}">
                      <a16:colId xmlns:a16="http://schemas.microsoft.com/office/drawing/2014/main" val="3723140122"/>
                    </a:ext>
                  </a:extLst>
                </a:gridCol>
                <a:gridCol w="1340471">
                  <a:extLst>
                    <a:ext uri="{9D8B030D-6E8A-4147-A177-3AD203B41FA5}">
                      <a16:colId xmlns:a16="http://schemas.microsoft.com/office/drawing/2014/main" val="3010112486"/>
                    </a:ext>
                  </a:extLst>
                </a:gridCol>
              </a:tblGrid>
              <a:tr h="218379">
                <a:tc>
                  <a:txBody>
                    <a:bodyPr/>
                    <a:lstStyle/>
                    <a:p>
                      <a:pPr>
                        <a:lnSpc>
                          <a:spcPct val="107000"/>
                        </a:lnSpc>
                      </a:pPr>
                      <a:endParaRPr lang="en-TT" sz="1100" dirty="0">
                        <a:effectLst/>
                        <a:latin typeface="Calibri" panose="020F0502020204030204" pitchFamily="34" charset="0"/>
                        <a:cs typeface="Times New Roman" panose="02020603050405020304" pitchFamily="18" charset="0"/>
                      </a:endParaRPr>
                    </a:p>
                  </a:txBody>
                  <a:tcPr marL="68580" marR="68580" marT="0" marB="0" anchor="b"/>
                </a:tc>
                <a:tc gridSpan="4">
                  <a:txBody>
                    <a:bodyPr/>
                    <a:lstStyle/>
                    <a:p>
                      <a:pPr algn="ctr">
                        <a:lnSpc>
                          <a:spcPct val="107000"/>
                        </a:lnSpc>
                        <a:spcAft>
                          <a:spcPts val="0"/>
                        </a:spcAft>
                      </a:pPr>
                      <a:r>
                        <a:rPr lang="en-TT" sz="1100" dirty="0">
                          <a:effectLst/>
                        </a:rPr>
                        <a:t>Parameter (mg/L)</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TT"/>
                    </a:p>
                  </a:txBody>
                  <a:tcPr/>
                </a:tc>
                <a:tc hMerge="1">
                  <a:txBody>
                    <a:bodyPr/>
                    <a:lstStyle/>
                    <a:p>
                      <a:endParaRPr lang="en-TT"/>
                    </a:p>
                  </a:txBody>
                  <a:tcPr/>
                </a:tc>
                <a:tc hMerge="1">
                  <a:txBody>
                    <a:bodyPr/>
                    <a:lstStyle/>
                    <a:p>
                      <a:endParaRPr lang="en-TT"/>
                    </a:p>
                  </a:txBody>
                  <a:tcPr/>
                </a:tc>
                <a:extLst>
                  <a:ext uri="{0D108BD9-81ED-4DB2-BD59-A6C34878D82A}">
                    <a16:rowId xmlns:a16="http://schemas.microsoft.com/office/drawing/2014/main" val="907726824"/>
                  </a:ext>
                </a:extLst>
              </a:tr>
              <a:tr h="430699">
                <a:tc>
                  <a:txBody>
                    <a:bodyPr/>
                    <a:lstStyle/>
                    <a:p>
                      <a:pPr>
                        <a:lnSpc>
                          <a:spcPct val="107000"/>
                        </a:lnSpc>
                        <a:spcAft>
                          <a:spcPts val="0"/>
                        </a:spcAft>
                      </a:pPr>
                      <a:r>
                        <a:rPr lang="en-TT" sz="1100" dirty="0">
                          <a:effectLst/>
                        </a:rPr>
                        <a:t>Application</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TT" sz="1100" dirty="0">
                          <a:effectLst/>
                        </a:rPr>
                        <a:t>Nitrate (as NO</a:t>
                      </a:r>
                      <a:r>
                        <a:rPr lang="en-TT" sz="1100" baseline="-25000" dirty="0">
                          <a:effectLst/>
                        </a:rPr>
                        <a:t>3</a:t>
                      </a:r>
                      <a:r>
                        <a:rPr lang="en-TT" sz="1100" baseline="30000" dirty="0">
                          <a:effectLst/>
                        </a:rPr>
                        <a:t>-</a:t>
                      </a:r>
                      <a:r>
                        <a:rPr lang="en-TT" sz="1100" dirty="0">
                          <a:effectLst/>
                        </a:rPr>
                        <a:t>)</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TT" sz="1100">
                          <a:effectLst/>
                        </a:rPr>
                        <a:t>Nitrite (as NO</a:t>
                      </a:r>
                      <a:r>
                        <a:rPr lang="en-TT" sz="1100" baseline="-25000">
                          <a:effectLst/>
                        </a:rPr>
                        <a:t>2</a:t>
                      </a:r>
                      <a:r>
                        <a:rPr lang="en-TT" sz="1100" baseline="30000">
                          <a:effectLst/>
                        </a:rPr>
                        <a:t>-</a:t>
                      </a:r>
                      <a:r>
                        <a:rPr lang="en-TT" sz="11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TT" sz="1100">
                          <a:effectLst/>
                        </a:rPr>
                        <a:t>Total Nitrogen (N)</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TT" sz="1100" dirty="0">
                          <a:effectLst/>
                        </a:rPr>
                        <a:t>Total Phosphorus (P)</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9904424"/>
                  </a:ext>
                </a:extLst>
              </a:tr>
              <a:tr h="1076747">
                <a:tc>
                  <a:txBody>
                    <a:bodyPr/>
                    <a:lstStyle/>
                    <a:p>
                      <a:pPr algn="ctr">
                        <a:lnSpc>
                          <a:spcPct val="107000"/>
                        </a:lnSpc>
                        <a:spcAft>
                          <a:spcPts val="0"/>
                        </a:spcAft>
                      </a:pPr>
                      <a:r>
                        <a:rPr lang="en-TT" sz="1100">
                          <a:effectLst/>
                        </a:rPr>
                        <a:t>*Protection of coastal waters (Class A, Class B) Aquatic Life and Human Health</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TT" sz="1100">
                          <a:effectLst/>
                        </a:rPr>
                        <a:t>50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TT" sz="1100">
                          <a:effectLst/>
                        </a:rPr>
                        <a:t>3</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055802"/>
                  </a:ext>
                </a:extLst>
              </a:tr>
              <a:tr h="646049">
                <a:tc>
                  <a:txBody>
                    <a:bodyPr/>
                    <a:lstStyle/>
                    <a:p>
                      <a:pPr algn="ctr">
                        <a:lnSpc>
                          <a:spcPct val="107000"/>
                        </a:lnSpc>
                        <a:spcAft>
                          <a:spcPts val="0"/>
                        </a:spcAft>
                      </a:pPr>
                      <a:r>
                        <a:rPr lang="en-TT" sz="1100">
                          <a:effectLst/>
                        </a:rPr>
                        <a:t>EQS for Coastal Waters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TT" sz="1100">
                          <a:effectLst/>
                        </a:rPr>
                        <a:t>0.4 (Class AA, A) </a:t>
                      </a:r>
                      <a:br>
                        <a:rPr lang="en-TT" sz="1100">
                          <a:effectLst/>
                        </a:rPr>
                      </a:br>
                      <a:r>
                        <a:rPr lang="en-TT" sz="1100">
                          <a:effectLst/>
                        </a:rPr>
                        <a:t>0.8 (Class B)</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TT" sz="1100" dirty="0">
                          <a:effectLst/>
                        </a:rPr>
                        <a:t>0.025 (Class AA, A) </a:t>
                      </a:r>
                      <a:br>
                        <a:rPr lang="en-TT" sz="1100" dirty="0">
                          <a:effectLst/>
                        </a:rPr>
                      </a:br>
                      <a:r>
                        <a:rPr lang="en-TT" sz="1100" dirty="0">
                          <a:effectLst/>
                        </a:rPr>
                        <a:t>0.5 (Class B)</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12360548"/>
                  </a:ext>
                </a:extLst>
              </a:tr>
              <a:tr h="218379">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TT"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8715134"/>
                  </a:ext>
                </a:extLst>
              </a:tr>
            </a:tbl>
          </a:graphicData>
        </a:graphic>
      </p:graphicFrame>
    </p:spTree>
    <p:extLst>
      <p:ext uri="{BB962C8B-B14F-4D97-AF65-F5344CB8AC3E}">
        <p14:creationId xmlns:p14="http://schemas.microsoft.com/office/powerpoint/2010/main" val="3854642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BARBADOS</a:t>
            </a:r>
            <a:endParaRPr lang="en-TT" dirty="0"/>
          </a:p>
        </p:txBody>
      </p:sp>
      <p:sp>
        <p:nvSpPr>
          <p:cNvPr id="3" name="Content Placeholder 2"/>
          <p:cNvSpPr>
            <a:spLocks noGrp="1"/>
          </p:cNvSpPr>
          <p:nvPr>
            <p:ph sz="half" idx="1"/>
          </p:nvPr>
        </p:nvSpPr>
        <p:spPr/>
        <p:txBody>
          <a:bodyPr/>
          <a:lstStyle/>
          <a:p>
            <a:r>
              <a:rPr lang="en-US" dirty="0" smtClean="0">
                <a:solidFill>
                  <a:schemeClr val="bg1"/>
                </a:solidFill>
              </a:rPr>
              <a:t>The </a:t>
            </a:r>
            <a:r>
              <a:rPr lang="en-US" dirty="0">
                <a:solidFill>
                  <a:schemeClr val="bg1"/>
                </a:solidFill>
              </a:rPr>
              <a:t>Marine Pollution Control Act 1998 - Marine Pollution Control (Discharge) Regulations are currently being drafted</a:t>
            </a:r>
          </a:p>
          <a:p>
            <a:r>
              <a:rPr lang="en-TT" dirty="0" smtClean="0">
                <a:solidFill>
                  <a:schemeClr val="bg1"/>
                </a:solidFill>
              </a:rPr>
              <a:t>Environmental Protection Dept – </a:t>
            </a:r>
            <a:r>
              <a:rPr lang="en-TT" dirty="0">
                <a:solidFill>
                  <a:schemeClr val="bg1"/>
                </a:solidFill>
              </a:rPr>
              <a:t>T</a:t>
            </a:r>
            <a:r>
              <a:rPr lang="en-TT" dirty="0" smtClean="0">
                <a:solidFill>
                  <a:schemeClr val="bg1"/>
                </a:solidFill>
              </a:rPr>
              <a:t>able of Prohibited Concentration</a:t>
            </a:r>
          </a:p>
          <a:p>
            <a:endParaRPr lang="en-TT" dirty="0">
              <a:solidFill>
                <a:schemeClr val="bg1"/>
              </a:solidFill>
            </a:endParaRPr>
          </a:p>
        </p:txBody>
      </p:sp>
      <p:sp>
        <p:nvSpPr>
          <p:cNvPr id="4" name="Slide Number Placeholder 3"/>
          <p:cNvSpPr>
            <a:spLocks noGrp="1"/>
          </p:cNvSpPr>
          <p:nvPr>
            <p:ph type="sldNum" sz="quarter" idx="12"/>
          </p:nvPr>
        </p:nvSpPr>
        <p:spPr/>
        <p:txBody>
          <a:bodyPr/>
          <a:lstStyle/>
          <a:p>
            <a:fld id="{2606AF19-F240-482A-A733-1E1736B58FFD}" type="slidenum">
              <a:rPr lang="en-TT" smtClean="0"/>
              <a:t>18</a:t>
            </a:fld>
            <a:endParaRPr lang="en-TT"/>
          </a:p>
        </p:txBody>
      </p:sp>
      <p:graphicFrame>
        <p:nvGraphicFramePr>
          <p:cNvPr id="5" name="Table 4"/>
          <p:cNvGraphicFramePr>
            <a:graphicFrameLocks noGrp="1"/>
          </p:cNvGraphicFramePr>
          <p:nvPr>
            <p:extLst>
              <p:ext uri="{D42A27DB-BD31-4B8C-83A1-F6EECF244321}">
                <p14:modId xmlns:p14="http://schemas.microsoft.com/office/powerpoint/2010/main" val="4007087210"/>
              </p:ext>
            </p:extLst>
          </p:nvPr>
        </p:nvGraphicFramePr>
        <p:xfrm>
          <a:off x="6187414" y="2872306"/>
          <a:ext cx="5445261" cy="2727216"/>
        </p:xfrm>
        <a:graphic>
          <a:graphicData uri="http://schemas.openxmlformats.org/drawingml/2006/table">
            <a:tbl>
              <a:tblPr firstRow="1" firstCol="1" bandRow="1">
                <a:tableStyleId>{5C22544A-7EE6-4342-B048-85BDC9FD1C3A}</a:tableStyleId>
              </a:tblPr>
              <a:tblGrid>
                <a:gridCol w="1606121">
                  <a:extLst>
                    <a:ext uri="{9D8B030D-6E8A-4147-A177-3AD203B41FA5}">
                      <a16:colId xmlns:a16="http://schemas.microsoft.com/office/drawing/2014/main" val="633388713"/>
                    </a:ext>
                  </a:extLst>
                </a:gridCol>
                <a:gridCol w="1773780">
                  <a:extLst>
                    <a:ext uri="{9D8B030D-6E8A-4147-A177-3AD203B41FA5}">
                      <a16:colId xmlns:a16="http://schemas.microsoft.com/office/drawing/2014/main" val="2974667913"/>
                    </a:ext>
                  </a:extLst>
                </a:gridCol>
                <a:gridCol w="2065360">
                  <a:extLst>
                    <a:ext uri="{9D8B030D-6E8A-4147-A177-3AD203B41FA5}">
                      <a16:colId xmlns:a16="http://schemas.microsoft.com/office/drawing/2014/main" val="2384024820"/>
                    </a:ext>
                  </a:extLst>
                </a:gridCol>
              </a:tblGrid>
              <a:tr h="677264">
                <a:tc>
                  <a:txBody>
                    <a:bodyPr/>
                    <a:lstStyle/>
                    <a:p>
                      <a:pPr algn="just">
                        <a:lnSpc>
                          <a:spcPct val="107000"/>
                        </a:lnSpc>
                        <a:spcAft>
                          <a:spcPts val="0"/>
                        </a:spcAft>
                      </a:pPr>
                      <a:r>
                        <a:rPr lang="en-GB" sz="1200" dirty="0">
                          <a:effectLst/>
                        </a:rPr>
                        <a:t>Application</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0"/>
                        </a:spcAft>
                      </a:pPr>
                      <a:r>
                        <a:rPr lang="en-GB" sz="1200" dirty="0">
                          <a:effectLst/>
                        </a:rPr>
                        <a:t>Parameter (mg/L)</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TT"/>
                    </a:p>
                  </a:txBody>
                  <a:tcPr/>
                </a:tc>
                <a:extLst>
                  <a:ext uri="{0D108BD9-81ED-4DB2-BD59-A6C34878D82A}">
                    <a16:rowId xmlns:a16="http://schemas.microsoft.com/office/drawing/2014/main" val="3063195048"/>
                  </a:ext>
                </a:extLst>
              </a:tr>
              <a:tr h="677490">
                <a:tc>
                  <a:txBody>
                    <a:bodyPr/>
                    <a:lstStyle/>
                    <a:p>
                      <a:endParaRPr lang="en-TT"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200">
                          <a:effectLst/>
                        </a:rPr>
                        <a:t>Total Nitrogen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200">
                          <a:effectLst/>
                        </a:rPr>
                        <a:t>Total Phosphorus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7151758"/>
                  </a:ext>
                </a:extLst>
              </a:tr>
              <a:tr h="1372462">
                <a:tc>
                  <a:txBody>
                    <a:bodyPr/>
                    <a:lstStyle/>
                    <a:p>
                      <a:pPr algn="just">
                        <a:lnSpc>
                          <a:spcPct val="107000"/>
                        </a:lnSpc>
                        <a:spcAft>
                          <a:spcPts val="0"/>
                        </a:spcAft>
                      </a:pPr>
                      <a:r>
                        <a:rPr lang="en-GB" sz="1200" dirty="0">
                          <a:effectLst/>
                        </a:rPr>
                        <a:t>End of Pipe Standards</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200" dirty="0" smtClean="0">
                          <a:effectLst/>
                        </a:rPr>
                        <a:t>5</a:t>
                      </a:r>
                      <a:r>
                        <a:rPr lang="en-GB" sz="1200" baseline="0" dirty="0" smtClean="0">
                          <a:effectLst/>
                        </a:rPr>
                        <a:t> </a:t>
                      </a:r>
                      <a:r>
                        <a:rPr lang="en-GB" sz="1200" dirty="0" smtClean="0">
                          <a:effectLst/>
                        </a:rPr>
                        <a:t>(Class </a:t>
                      </a:r>
                      <a:r>
                        <a:rPr lang="en-GB" sz="1200" dirty="0">
                          <a:effectLst/>
                        </a:rPr>
                        <a:t>1)</a:t>
                      </a:r>
                      <a:br>
                        <a:rPr lang="en-GB" sz="1200" dirty="0">
                          <a:effectLst/>
                        </a:rPr>
                      </a:br>
                      <a:r>
                        <a:rPr lang="en-GB" sz="1200" dirty="0">
                          <a:effectLst/>
                        </a:rPr>
                        <a:t>45 (Class 2)</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200" dirty="0">
                          <a:effectLst/>
                        </a:rPr>
                        <a:t>1 (Class 1)</a:t>
                      </a:r>
                      <a:br>
                        <a:rPr lang="en-GB" sz="1200" dirty="0">
                          <a:effectLst/>
                        </a:rPr>
                      </a:br>
                      <a:r>
                        <a:rPr lang="en-GB" sz="1200" dirty="0">
                          <a:effectLst/>
                        </a:rPr>
                        <a:t>10 (Class 2)</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9344317"/>
                  </a:ext>
                </a:extLst>
              </a:tr>
            </a:tbl>
          </a:graphicData>
        </a:graphic>
      </p:graphicFrame>
    </p:spTree>
    <p:extLst>
      <p:ext uri="{BB962C8B-B14F-4D97-AF65-F5344CB8AC3E}">
        <p14:creationId xmlns:p14="http://schemas.microsoft.com/office/powerpoint/2010/main" val="183001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BELIZE</a:t>
            </a:r>
            <a:endParaRPr lang="en-TT" dirty="0"/>
          </a:p>
        </p:txBody>
      </p:sp>
      <p:sp>
        <p:nvSpPr>
          <p:cNvPr id="3" name="Content Placeholder 2"/>
          <p:cNvSpPr>
            <a:spLocks noGrp="1"/>
          </p:cNvSpPr>
          <p:nvPr>
            <p:ph sz="half" idx="1"/>
          </p:nvPr>
        </p:nvSpPr>
        <p:spPr/>
        <p:txBody>
          <a:bodyPr/>
          <a:lstStyle/>
          <a:p>
            <a:r>
              <a:rPr lang="en-TT" dirty="0">
                <a:solidFill>
                  <a:schemeClr val="bg1"/>
                </a:solidFill>
              </a:rPr>
              <a:t>Environmental Protection Act 2011 </a:t>
            </a:r>
            <a:endParaRPr lang="en-TT" dirty="0" smtClean="0">
              <a:solidFill>
                <a:schemeClr val="bg1"/>
              </a:solidFill>
            </a:endParaRPr>
          </a:p>
          <a:p>
            <a:r>
              <a:rPr lang="fr-FR" dirty="0">
                <a:solidFill>
                  <a:schemeClr val="bg1"/>
                </a:solidFill>
              </a:rPr>
              <a:t>The </a:t>
            </a:r>
            <a:r>
              <a:rPr lang="fr-FR" dirty="0" err="1">
                <a:solidFill>
                  <a:schemeClr val="bg1"/>
                </a:solidFill>
              </a:rPr>
              <a:t>Environment</a:t>
            </a:r>
            <a:r>
              <a:rPr lang="fr-FR" dirty="0">
                <a:solidFill>
                  <a:schemeClr val="bg1"/>
                </a:solidFill>
              </a:rPr>
              <a:t> Protection (Effluent Limitations) </a:t>
            </a:r>
            <a:r>
              <a:rPr lang="fr-FR" dirty="0" err="1">
                <a:solidFill>
                  <a:schemeClr val="bg1"/>
                </a:solidFill>
              </a:rPr>
              <a:t>Regulations</a:t>
            </a:r>
            <a:r>
              <a:rPr lang="fr-FR" dirty="0">
                <a:solidFill>
                  <a:schemeClr val="bg1"/>
                </a:solidFill>
              </a:rPr>
              <a:t>, </a:t>
            </a:r>
            <a:r>
              <a:rPr lang="fr-FR" dirty="0" smtClean="0">
                <a:solidFill>
                  <a:schemeClr val="bg1"/>
                </a:solidFill>
              </a:rPr>
              <a:t>2003</a:t>
            </a:r>
          </a:p>
          <a:p>
            <a:r>
              <a:rPr lang="fr-FR" dirty="0" smtClean="0">
                <a:solidFill>
                  <a:schemeClr val="bg1"/>
                </a:solidFill>
              </a:rPr>
              <a:t>The </a:t>
            </a:r>
            <a:r>
              <a:rPr lang="en-TT" dirty="0" smtClean="0">
                <a:solidFill>
                  <a:schemeClr val="bg1"/>
                </a:solidFill>
              </a:rPr>
              <a:t>Environment</a:t>
            </a:r>
            <a:r>
              <a:rPr lang="fr-FR" dirty="0" smtClean="0">
                <a:solidFill>
                  <a:schemeClr val="bg1"/>
                </a:solidFill>
              </a:rPr>
              <a:t> </a:t>
            </a:r>
            <a:r>
              <a:rPr lang="fr-FR" dirty="0">
                <a:solidFill>
                  <a:schemeClr val="bg1"/>
                </a:solidFill>
              </a:rPr>
              <a:t>Protection (Effluent </a:t>
            </a:r>
            <a:r>
              <a:rPr lang="en-TT" dirty="0" smtClean="0">
                <a:solidFill>
                  <a:schemeClr val="bg1"/>
                </a:solidFill>
              </a:rPr>
              <a:t>Limitations</a:t>
            </a:r>
            <a:r>
              <a:rPr lang="fr-FR" dirty="0" smtClean="0">
                <a:solidFill>
                  <a:schemeClr val="bg1"/>
                </a:solidFill>
              </a:rPr>
              <a:t>) (</a:t>
            </a:r>
            <a:r>
              <a:rPr lang="fr-FR" dirty="0" err="1" smtClean="0">
                <a:solidFill>
                  <a:schemeClr val="bg1"/>
                </a:solidFill>
              </a:rPr>
              <a:t>Amendment</a:t>
            </a:r>
            <a:r>
              <a:rPr lang="fr-FR" dirty="0" smtClean="0">
                <a:solidFill>
                  <a:schemeClr val="bg1"/>
                </a:solidFill>
              </a:rPr>
              <a:t>) </a:t>
            </a:r>
            <a:r>
              <a:rPr lang="fr-FR" dirty="0" err="1" smtClean="0">
                <a:solidFill>
                  <a:schemeClr val="bg1"/>
                </a:solidFill>
              </a:rPr>
              <a:t>Regulations</a:t>
            </a:r>
            <a:r>
              <a:rPr lang="fr-FR" dirty="0">
                <a:solidFill>
                  <a:schemeClr val="bg1"/>
                </a:solidFill>
              </a:rPr>
              <a:t>, </a:t>
            </a:r>
            <a:r>
              <a:rPr lang="fr-FR" dirty="0" smtClean="0">
                <a:solidFill>
                  <a:schemeClr val="bg1"/>
                </a:solidFill>
              </a:rPr>
              <a:t>2009</a:t>
            </a:r>
            <a:endParaRPr lang="fr-FR" dirty="0">
              <a:solidFill>
                <a:schemeClr val="bg1"/>
              </a:solidFill>
            </a:endParaRPr>
          </a:p>
          <a:p>
            <a:endParaRPr lang="en-TT" dirty="0" smtClean="0">
              <a:solidFill>
                <a:schemeClr val="bg1"/>
              </a:solidFill>
            </a:endParaRPr>
          </a:p>
          <a:p>
            <a:endParaRPr lang="en-TT" dirty="0">
              <a:solidFill>
                <a:schemeClr val="bg1"/>
              </a:solidFill>
            </a:endParaRPr>
          </a:p>
        </p:txBody>
      </p:sp>
      <p:sp>
        <p:nvSpPr>
          <p:cNvPr id="4" name="Slide Number Placeholder 3"/>
          <p:cNvSpPr>
            <a:spLocks noGrp="1"/>
          </p:cNvSpPr>
          <p:nvPr>
            <p:ph type="sldNum" sz="quarter" idx="12"/>
          </p:nvPr>
        </p:nvSpPr>
        <p:spPr/>
        <p:txBody>
          <a:bodyPr/>
          <a:lstStyle/>
          <a:p>
            <a:fld id="{2606AF19-F240-482A-A733-1E1736B58FFD}" type="slidenum">
              <a:rPr lang="en-TT" smtClean="0"/>
              <a:t>19</a:t>
            </a:fld>
            <a:endParaRPr lang="en-TT"/>
          </a:p>
        </p:txBody>
      </p:sp>
      <p:graphicFrame>
        <p:nvGraphicFramePr>
          <p:cNvPr id="5" name="Table 4"/>
          <p:cNvGraphicFramePr>
            <a:graphicFrameLocks noGrp="1"/>
          </p:cNvGraphicFramePr>
          <p:nvPr>
            <p:extLst>
              <p:ext uri="{D42A27DB-BD31-4B8C-83A1-F6EECF244321}">
                <p14:modId xmlns:p14="http://schemas.microsoft.com/office/powerpoint/2010/main" val="301928109"/>
              </p:ext>
            </p:extLst>
          </p:nvPr>
        </p:nvGraphicFramePr>
        <p:xfrm>
          <a:off x="6187415" y="2705254"/>
          <a:ext cx="5709211" cy="2988537"/>
        </p:xfrm>
        <a:graphic>
          <a:graphicData uri="http://schemas.openxmlformats.org/drawingml/2006/table">
            <a:tbl>
              <a:tblPr firstRow="1" firstCol="1" bandRow="1">
                <a:tableStyleId>{5C22544A-7EE6-4342-B048-85BDC9FD1C3A}</a:tableStyleId>
              </a:tblPr>
              <a:tblGrid>
                <a:gridCol w="1325970">
                  <a:extLst>
                    <a:ext uri="{9D8B030D-6E8A-4147-A177-3AD203B41FA5}">
                      <a16:colId xmlns:a16="http://schemas.microsoft.com/office/drawing/2014/main" val="2238354083"/>
                    </a:ext>
                  </a:extLst>
                </a:gridCol>
                <a:gridCol w="1553536">
                  <a:extLst>
                    <a:ext uri="{9D8B030D-6E8A-4147-A177-3AD203B41FA5}">
                      <a16:colId xmlns:a16="http://schemas.microsoft.com/office/drawing/2014/main" val="2421812969"/>
                    </a:ext>
                  </a:extLst>
                </a:gridCol>
                <a:gridCol w="790602">
                  <a:extLst>
                    <a:ext uri="{9D8B030D-6E8A-4147-A177-3AD203B41FA5}">
                      <a16:colId xmlns:a16="http://schemas.microsoft.com/office/drawing/2014/main" val="625238641"/>
                    </a:ext>
                  </a:extLst>
                </a:gridCol>
                <a:gridCol w="917873">
                  <a:extLst>
                    <a:ext uri="{9D8B030D-6E8A-4147-A177-3AD203B41FA5}">
                      <a16:colId xmlns:a16="http://schemas.microsoft.com/office/drawing/2014/main" val="3261597042"/>
                    </a:ext>
                  </a:extLst>
                </a:gridCol>
                <a:gridCol w="1121230">
                  <a:extLst>
                    <a:ext uri="{9D8B030D-6E8A-4147-A177-3AD203B41FA5}">
                      <a16:colId xmlns:a16="http://schemas.microsoft.com/office/drawing/2014/main" val="3743367568"/>
                    </a:ext>
                  </a:extLst>
                </a:gridCol>
              </a:tblGrid>
              <a:tr h="388304">
                <a:tc>
                  <a:txBody>
                    <a:bodyPr/>
                    <a:lstStyle/>
                    <a:p>
                      <a:pPr>
                        <a:lnSpc>
                          <a:spcPct val="107000"/>
                        </a:lnSpc>
                        <a:spcAft>
                          <a:spcPts val="0"/>
                        </a:spcAft>
                      </a:pPr>
                      <a:r>
                        <a:rPr lang="en-GB" sz="1000">
                          <a:effectLst/>
                        </a:rPr>
                        <a:t> </a:t>
                      </a:r>
                      <a:endParaRPr lang="en-TT" sz="1200">
                        <a:effectLst/>
                      </a:endParaRPr>
                    </a:p>
                    <a:p>
                      <a:pPr>
                        <a:lnSpc>
                          <a:spcPct val="107000"/>
                        </a:lnSpc>
                        <a:spcAft>
                          <a:spcPts val="0"/>
                        </a:spcAft>
                      </a:pPr>
                      <a:r>
                        <a:rPr lang="en-GB" sz="1000">
                          <a:effectLst/>
                        </a:rPr>
                        <a:t>Regulation</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Application</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000">
                          <a:effectLst/>
                        </a:rPr>
                        <a:t>Nitrate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000">
                          <a:effectLst/>
                        </a:rPr>
                        <a:t>Phosphate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000">
                          <a:effectLst/>
                        </a:rPr>
                        <a:t>Ammonia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7063853"/>
                  </a:ext>
                </a:extLst>
              </a:tr>
              <a:tr h="986321">
                <a:tc>
                  <a:txBody>
                    <a:bodyPr/>
                    <a:lstStyle/>
                    <a:p>
                      <a:pPr>
                        <a:lnSpc>
                          <a:spcPct val="107000"/>
                        </a:lnSpc>
                        <a:spcAft>
                          <a:spcPts val="0"/>
                        </a:spcAft>
                      </a:pPr>
                      <a:r>
                        <a:rPr lang="en-GB" sz="1000">
                          <a:effectLst/>
                        </a:rPr>
                        <a:t>Effluent Limitation Regulations, 2009 </a:t>
                      </a:r>
                      <a:br>
                        <a:rPr lang="en-GB" sz="1000">
                          <a:effectLst/>
                        </a:rPr>
                      </a:br>
                      <a:r>
                        <a:rPr lang="en-GB" sz="1000">
                          <a:effectLst/>
                        </a:rPr>
                        <a:t/>
                      </a:r>
                      <a:br>
                        <a:rPr lang="en-GB" sz="1000">
                          <a:effectLst/>
                        </a:rPr>
                      </a:br>
                      <a:r>
                        <a:rPr lang="en-GB" sz="1000">
                          <a:effectLst/>
                        </a:rPr>
                        <a:t>First Schedule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Food Processing,  </a:t>
                      </a:r>
                      <a:br>
                        <a:rPr lang="en-GB" sz="1000">
                          <a:effectLst/>
                        </a:rPr>
                      </a:br>
                      <a:r>
                        <a:rPr lang="en-GB" sz="1000">
                          <a:effectLst/>
                        </a:rPr>
                        <a:t>Garment,</a:t>
                      </a:r>
                      <a:br>
                        <a:rPr lang="en-GB" sz="1000">
                          <a:effectLst/>
                        </a:rPr>
                      </a:br>
                      <a:r>
                        <a:rPr lang="en-GB" sz="1000">
                          <a:effectLst/>
                        </a:rPr>
                        <a:t>Poultry, Brewery </a:t>
                      </a:r>
                      <a:br>
                        <a:rPr lang="en-GB" sz="1000">
                          <a:effectLst/>
                        </a:rPr>
                      </a:br>
                      <a:r>
                        <a:rPr lang="en-GB" sz="1000">
                          <a:effectLst/>
                        </a:rPr>
                        <a:t>Sugar Processing, etc</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3672592"/>
                  </a:ext>
                </a:extLst>
              </a:tr>
              <a:tr h="219261">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Fish Processing</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30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8014331"/>
                  </a:ext>
                </a:extLst>
              </a:tr>
              <a:tr h="219261">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Dairy Industry</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30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1491821"/>
                  </a:ext>
                </a:extLst>
              </a:tr>
              <a:tr h="587695">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Rum Refinery, Shrimp Processing, Soft Drink Bottling</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2235166"/>
                  </a:ext>
                </a:extLst>
              </a:tr>
              <a:tr h="587695">
                <a:tc>
                  <a:txBody>
                    <a:bodyPr/>
                    <a:lstStyle/>
                    <a:p>
                      <a:pPr>
                        <a:lnSpc>
                          <a:spcPct val="107000"/>
                        </a:lnSpc>
                        <a:spcAft>
                          <a:spcPts val="0"/>
                        </a:spcAft>
                      </a:pPr>
                      <a:r>
                        <a:rPr lang="en-GB" sz="1000">
                          <a:effectLst/>
                        </a:rPr>
                        <a:t>Second Schedule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For Other Industries or Commercial Activities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3 (as NO)</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5 (as PO)</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1 (as NH</a:t>
                      </a:r>
                      <a:r>
                        <a:rPr lang="en-GB" sz="1000" baseline="-25000" dirty="0">
                          <a:effectLst/>
                        </a:rPr>
                        <a:t>4</a:t>
                      </a:r>
                      <a:r>
                        <a:rPr lang="en-GB" sz="1000" dirty="0">
                          <a:effectLst/>
                        </a:rPr>
                        <a:t>)</a:t>
                      </a:r>
                      <a:r>
                        <a:rPr lang="en-GB" sz="800" dirty="0">
                          <a:effectLst/>
                        </a:rPr>
                        <a:t> </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4916332"/>
                  </a:ext>
                </a:extLst>
              </a:tr>
            </a:tbl>
          </a:graphicData>
        </a:graphic>
      </p:graphicFrame>
    </p:spTree>
    <p:extLst>
      <p:ext uri="{BB962C8B-B14F-4D97-AF65-F5344CB8AC3E}">
        <p14:creationId xmlns:p14="http://schemas.microsoft.com/office/powerpoint/2010/main" val="311967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Cartagena </a:t>
            </a:r>
            <a:r>
              <a:rPr lang="en-TT" dirty="0" smtClean="0"/>
              <a:t>Convention</a:t>
            </a:r>
            <a:endParaRPr lang="en-TT" dirty="0"/>
          </a:p>
        </p:txBody>
      </p:sp>
      <p:sp>
        <p:nvSpPr>
          <p:cNvPr id="3" name="Content Placeholder 2"/>
          <p:cNvSpPr>
            <a:spLocks noGrp="1"/>
          </p:cNvSpPr>
          <p:nvPr>
            <p:ph idx="1"/>
          </p:nvPr>
        </p:nvSpPr>
        <p:spPr/>
        <p:txBody>
          <a:bodyPr/>
          <a:lstStyle/>
          <a:p>
            <a:r>
              <a:rPr lang="en-US" dirty="0"/>
              <a:t>The Convention for the Protection and Development of the Marine Environment of the Wider Caribbean Region (WCR) </a:t>
            </a:r>
            <a:r>
              <a:rPr lang="en-US" dirty="0" smtClean="0"/>
              <a:t>is </a:t>
            </a:r>
            <a:r>
              <a:rPr lang="en-US" dirty="0"/>
              <a:t>a regional legal agreement for the protection of the Caribbean Sea. </a:t>
            </a:r>
            <a:r>
              <a:rPr lang="en-US" dirty="0" smtClean="0"/>
              <a:t>Adopted </a:t>
            </a:r>
            <a:r>
              <a:rPr lang="en-US" dirty="0"/>
              <a:t>in Cartagena, Colombia on 24 March 1983 and entered into force on 11 October 1986</a:t>
            </a:r>
            <a:r>
              <a:rPr lang="en-US" dirty="0" smtClean="0"/>
              <a:t>.</a:t>
            </a:r>
          </a:p>
          <a:p>
            <a:r>
              <a:rPr lang="en-US" dirty="0" smtClean="0"/>
              <a:t>Supported by Technical Agreements or Protocols</a:t>
            </a:r>
          </a:p>
          <a:p>
            <a:pPr lvl="1"/>
            <a:r>
              <a:rPr lang="en-US" dirty="0" smtClean="0"/>
              <a:t>Oil Spills</a:t>
            </a:r>
          </a:p>
          <a:p>
            <a:pPr lvl="1"/>
            <a:r>
              <a:rPr lang="en-US" dirty="0" smtClean="0"/>
              <a:t>Specially Protected Areas and Wildlife (SPAW)</a:t>
            </a:r>
          </a:p>
          <a:p>
            <a:pPr lvl="1"/>
            <a:r>
              <a:rPr lang="en-US" dirty="0" smtClean="0"/>
              <a:t>Land Based Sources of Pollution (LBS)</a:t>
            </a:r>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2</a:t>
            </a:fld>
            <a:endParaRPr lang="en-TT"/>
          </a:p>
        </p:txBody>
      </p:sp>
    </p:spTree>
    <p:extLst>
      <p:ext uri="{BB962C8B-B14F-4D97-AF65-F5344CB8AC3E}">
        <p14:creationId xmlns:p14="http://schemas.microsoft.com/office/powerpoint/2010/main" val="11947614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JAMAICA</a:t>
            </a:r>
            <a:endParaRPr lang="en-TT" dirty="0"/>
          </a:p>
        </p:txBody>
      </p:sp>
      <p:sp>
        <p:nvSpPr>
          <p:cNvPr id="3" name="Content Placeholder 2"/>
          <p:cNvSpPr>
            <a:spLocks noGrp="1"/>
          </p:cNvSpPr>
          <p:nvPr>
            <p:ph sz="half" idx="1"/>
          </p:nvPr>
        </p:nvSpPr>
        <p:spPr/>
        <p:txBody>
          <a:bodyPr/>
          <a:lstStyle/>
          <a:p>
            <a:endParaRPr lang="fr-FR" dirty="0" smtClean="0">
              <a:solidFill>
                <a:schemeClr val="bg1"/>
              </a:solidFill>
            </a:endParaRPr>
          </a:p>
          <a:p>
            <a:r>
              <a:rPr lang="en-US" dirty="0">
                <a:solidFill>
                  <a:schemeClr val="bg1"/>
                </a:solidFill>
              </a:rPr>
              <a:t>National Resources Conservation Authority (NCRA) Act </a:t>
            </a:r>
            <a:r>
              <a:rPr lang="en-US" dirty="0" smtClean="0">
                <a:solidFill>
                  <a:schemeClr val="bg1"/>
                </a:solidFill>
              </a:rPr>
              <a:t>1991</a:t>
            </a:r>
          </a:p>
          <a:p>
            <a:r>
              <a:rPr lang="en-US" dirty="0">
                <a:solidFill>
                  <a:schemeClr val="bg1"/>
                </a:solidFill>
              </a:rPr>
              <a:t>The Natural Resources Conservation (Wastewater and Sludge) Regulations 2013</a:t>
            </a:r>
            <a:endParaRPr lang="en-US" dirty="0" smtClean="0">
              <a:solidFill>
                <a:schemeClr val="bg1"/>
              </a:solidFill>
            </a:endParaRPr>
          </a:p>
          <a:p>
            <a:endParaRPr lang="en-TT" dirty="0" smtClean="0">
              <a:solidFill>
                <a:schemeClr val="bg1"/>
              </a:solidFill>
            </a:endParaRPr>
          </a:p>
          <a:p>
            <a:endParaRPr lang="en-TT" dirty="0">
              <a:solidFill>
                <a:schemeClr val="bg1"/>
              </a:solidFill>
            </a:endParaRPr>
          </a:p>
        </p:txBody>
      </p:sp>
      <p:sp>
        <p:nvSpPr>
          <p:cNvPr id="4" name="Slide Number Placeholder 3"/>
          <p:cNvSpPr>
            <a:spLocks noGrp="1"/>
          </p:cNvSpPr>
          <p:nvPr>
            <p:ph type="sldNum" sz="quarter" idx="12"/>
          </p:nvPr>
        </p:nvSpPr>
        <p:spPr/>
        <p:txBody>
          <a:bodyPr/>
          <a:lstStyle/>
          <a:p>
            <a:fld id="{2606AF19-F240-482A-A733-1E1736B58FFD}" type="slidenum">
              <a:rPr lang="en-TT" smtClean="0"/>
              <a:t>20</a:t>
            </a:fld>
            <a:endParaRPr lang="en-TT"/>
          </a:p>
        </p:txBody>
      </p:sp>
      <p:graphicFrame>
        <p:nvGraphicFramePr>
          <p:cNvPr id="9" name="Table 8"/>
          <p:cNvGraphicFramePr>
            <a:graphicFrameLocks noGrp="1"/>
          </p:cNvGraphicFramePr>
          <p:nvPr>
            <p:extLst>
              <p:ext uri="{D42A27DB-BD31-4B8C-83A1-F6EECF244321}">
                <p14:modId xmlns:p14="http://schemas.microsoft.com/office/powerpoint/2010/main" val="2940144152"/>
              </p:ext>
            </p:extLst>
          </p:nvPr>
        </p:nvGraphicFramePr>
        <p:xfrm>
          <a:off x="6186114" y="2528515"/>
          <a:ext cx="5767548" cy="3116912"/>
        </p:xfrm>
        <a:graphic>
          <a:graphicData uri="http://schemas.openxmlformats.org/drawingml/2006/table">
            <a:tbl>
              <a:tblPr firstRow="1" firstCol="1" bandRow="1">
                <a:tableStyleId>{5C22544A-7EE6-4342-B048-85BDC9FD1C3A}</a:tableStyleId>
              </a:tblPr>
              <a:tblGrid>
                <a:gridCol w="1612901">
                  <a:extLst>
                    <a:ext uri="{9D8B030D-6E8A-4147-A177-3AD203B41FA5}">
                      <a16:colId xmlns:a16="http://schemas.microsoft.com/office/drawing/2014/main" val="1057077616"/>
                    </a:ext>
                  </a:extLst>
                </a:gridCol>
                <a:gridCol w="757829">
                  <a:extLst>
                    <a:ext uri="{9D8B030D-6E8A-4147-A177-3AD203B41FA5}">
                      <a16:colId xmlns:a16="http://schemas.microsoft.com/office/drawing/2014/main" val="2541314224"/>
                    </a:ext>
                  </a:extLst>
                </a:gridCol>
                <a:gridCol w="855743">
                  <a:extLst>
                    <a:ext uri="{9D8B030D-6E8A-4147-A177-3AD203B41FA5}">
                      <a16:colId xmlns:a16="http://schemas.microsoft.com/office/drawing/2014/main" val="3188301811"/>
                    </a:ext>
                  </a:extLst>
                </a:gridCol>
                <a:gridCol w="1402990">
                  <a:extLst>
                    <a:ext uri="{9D8B030D-6E8A-4147-A177-3AD203B41FA5}">
                      <a16:colId xmlns:a16="http://schemas.microsoft.com/office/drawing/2014/main" val="1209683871"/>
                    </a:ext>
                  </a:extLst>
                </a:gridCol>
                <a:gridCol w="1138085">
                  <a:extLst>
                    <a:ext uri="{9D8B030D-6E8A-4147-A177-3AD203B41FA5}">
                      <a16:colId xmlns:a16="http://schemas.microsoft.com/office/drawing/2014/main" val="939687907"/>
                    </a:ext>
                  </a:extLst>
                </a:gridCol>
              </a:tblGrid>
              <a:tr h="562612">
                <a:tc>
                  <a:txBody>
                    <a:bodyPr/>
                    <a:lstStyle/>
                    <a:p>
                      <a:pPr>
                        <a:lnSpc>
                          <a:spcPct val="107000"/>
                        </a:lnSpc>
                        <a:spcAft>
                          <a:spcPts val="0"/>
                        </a:spcAft>
                      </a:pPr>
                      <a:r>
                        <a:rPr lang="en-GB" sz="1000" dirty="0">
                          <a:effectLst/>
                        </a:rPr>
                        <a:t>Application</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000">
                          <a:effectLst/>
                        </a:rPr>
                        <a:t>Nitrate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000">
                          <a:effectLst/>
                        </a:rPr>
                        <a:t>Phosphate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000" dirty="0">
                          <a:effectLst/>
                        </a:rPr>
                        <a:t>Ammonia/Ammonium (mg/L) </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000">
                          <a:effectLst/>
                        </a:rPr>
                        <a:t>Total Nitrogen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0216670"/>
                  </a:ext>
                </a:extLst>
              </a:tr>
              <a:tr h="851397">
                <a:tc>
                  <a:txBody>
                    <a:bodyPr/>
                    <a:lstStyle/>
                    <a:p>
                      <a:pPr>
                        <a:lnSpc>
                          <a:spcPct val="107000"/>
                        </a:lnSpc>
                        <a:spcAft>
                          <a:spcPts val="0"/>
                        </a:spcAft>
                      </a:pPr>
                      <a:r>
                        <a:rPr lang="en-GB" sz="1000" dirty="0">
                          <a:effectLst/>
                        </a:rPr>
                        <a:t>Sewage Effluent Standards for Existing Plants </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30 (as- NO</a:t>
                      </a:r>
                      <a:r>
                        <a:rPr lang="en-GB" sz="1000" baseline="-25000">
                          <a:effectLst/>
                        </a:rPr>
                        <a:t>3</a:t>
                      </a:r>
                      <a:r>
                        <a:rPr lang="en-GB" sz="1000">
                          <a:effectLst/>
                        </a:rPr>
                        <a:t>-N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10 (as PO</a:t>
                      </a:r>
                      <a:r>
                        <a:rPr lang="en-GB" sz="1000" baseline="-25000">
                          <a:effectLst/>
                        </a:rPr>
                        <a:t>4</a:t>
                      </a:r>
                      <a:r>
                        <a:rPr lang="en-GB" sz="1000">
                          <a:effectLst/>
                        </a:rPr>
                        <a:t>-P)</a:t>
                      </a:r>
                      <a:r>
                        <a:rPr lang="en-GB" sz="8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2669379"/>
                  </a:ext>
                </a:extLst>
              </a:tr>
              <a:tr h="1140180">
                <a:tc>
                  <a:txBody>
                    <a:bodyPr/>
                    <a:lstStyle/>
                    <a:p>
                      <a:pPr>
                        <a:lnSpc>
                          <a:spcPct val="107000"/>
                        </a:lnSpc>
                        <a:spcAft>
                          <a:spcPts val="0"/>
                        </a:spcAft>
                      </a:pPr>
                      <a:r>
                        <a:rPr lang="en-GB" sz="1000">
                          <a:effectLst/>
                        </a:rPr>
                        <a:t>Sewage Effluent Standards for Plants other than Existing Plants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4 (as PO</a:t>
                      </a:r>
                      <a:r>
                        <a:rPr lang="en-GB" sz="1000" baseline="-25000">
                          <a:effectLst/>
                        </a:rPr>
                        <a:t>4</a:t>
                      </a:r>
                      <a:r>
                        <a:rPr lang="en-GB" sz="1000">
                          <a:effectLst/>
                        </a:rPr>
                        <a:t>-P)</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10</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2689456"/>
                  </a:ext>
                </a:extLst>
              </a:tr>
              <a:tr h="562723">
                <a:tc>
                  <a:txBody>
                    <a:bodyPr/>
                    <a:lstStyle/>
                    <a:p>
                      <a:pPr>
                        <a:lnSpc>
                          <a:spcPct val="107000"/>
                        </a:lnSpc>
                        <a:spcAft>
                          <a:spcPts val="0"/>
                        </a:spcAft>
                      </a:pPr>
                      <a:r>
                        <a:rPr lang="en-GB" sz="1000">
                          <a:effectLst/>
                        </a:rPr>
                        <a:t>Trade Effluent Standards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10 (as NO</a:t>
                      </a:r>
                      <a:r>
                        <a:rPr lang="en-GB" sz="1000" baseline="-25000">
                          <a:effectLst/>
                        </a:rPr>
                        <a:t>3</a:t>
                      </a:r>
                      <a:r>
                        <a:rPr lang="en-GB" sz="1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5 (as PO</a:t>
                      </a:r>
                      <a:r>
                        <a:rPr lang="en-GB" sz="1000" baseline="-25000">
                          <a:effectLst/>
                        </a:rPr>
                        <a:t>4</a:t>
                      </a:r>
                      <a:r>
                        <a:rPr lang="en-GB" sz="1000">
                          <a:effectLst/>
                        </a:rPr>
                        <a:t>)</a:t>
                      </a:r>
                      <a:r>
                        <a:rPr lang="en-GB" sz="8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1.0 (measured as NH</a:t>
                      </a:r>
                      <a:r>
                        <a:rPr lang="en-GB" sz="1000" baseline="-25000">
                          <a:effectLst/>
                        </a:rPr>
                        <a:t>4</a:t>
                      </a:r>
                      <a:r>
                        <a:rPr lang="en-GB" sz="1000">
                          <a:effectLst/>
                        </a:rPr>
                        <a: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031743"/>
                  </a:ext>
                </a:extLst>
              </a:tr>
            </a:tbl>
          </a:graphicData>
        </a:graphic>
      </p:graphicFrame>
    </p:spTree>
    <p:extLst>
      <p:ext uri="{BB962C8B-B14F-4D97-AF65-F5344CB8AC3E}">
        <p14:creationId xmlns:p14="http://schemas.microsoft.com/office/powerpoint/2010/main" val="4052005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SAINT LUCIA</a:t>
            </a:r>
            <a:endParaRPr lang="en-TT" dirty="0"/>
          </a:p>
        </p:txBody>
      </p:sp>
      <p:sp>
        <p:nvSpPr>
          <p:cNvPr id="3" name="Content Placeholder 2"/>
          <p:cNvSpPr>
            <a:spLocks noGrp="1"/>
          </p:cNvSpPr>
          <p:nvPr>
            <p:ph sz="half" idx="1"/>
          </p:nvPr>
        </p:nvSpPr>
        <p:spPr/>
        <p:txBody>
          <a:bodyPr/>
          <a:lstStyle/>
          <a:p>
            <a:endParaRPr lang="fr-FR" dirty="0" smtClean="0">
              <a:solidFill>
                <a:schemeClr val="bg1"/>
              </a:solidFill>
            </a:endParaRPr>
          </a:p>
          <a:p>
            <a:r>
              <a:rPr lang="en-US" dirty="0">
                <a:solidFill>
                  <a:schemeClr val="bg1"/>
                </a:solidFill>
              </a:rPr>
              <a:t>Saint Lucia Bureau of Standards (SLBS) developed the Guidelines for Recreational Water Quality (SLNS 83: 2016) </a:t>
            </a:r>
            <a:endParaRPr lang="en-TT" dirty="0" smtClean="0">
              <a:solidFill>
                <a:schemeClr val="bg1"/>
              </a:solidFill>
            </a:endParaRPr>
          </a:p>
          <a:p>
            <a:endParaRPr lang="en-TT" dirty="0">
              <a:solidFill>
                <a:schemeClr val="bg1"/>
              </a:solidFill>
            </a:endParaRPr>
          </a:p>
        </p:txBody>
      </p:sp>
      <p:sp>
        <p:nvSpPr>
          <p:cNvPr id="4" name="Slide Number Placeholder 3"/>
          <p:cNvSpPr>
            <a:spLocks noGrp="1"/>
          </p:cNvSpPr>
          <p:nvPr>
            <p:ph type="sldNum" sz="quarter" idx="12"/>
          </p:nvPr>
        </p:nvSpPr>
        <p:spPr/>
        <p:txBody>
          <a:bodyPr/>
          <a:lstStyle/>
          <a:p>
            <a:fld id="{2606AF19-F240-482A-A733-1E1736B58FFD}" type="slidenum">
              <a:rPr lang="en-TT" smtClean="0"/>
              <a:t>21</a:t>
            </a:fld>
            <a:endParaRPr lang="en-TT"/>
          </a:p>
        </p:txBody>
      </p:sp>
      <p:graphicFrame>
        <p:nvGraphicFramePr>
          <p:cNvPr id="5" name="Table 4"/>
          <p:cNvGraphicFramePr>
            <a:graphicFrameLocks noGrp="1"/>
          </p:cNvGraphicFramePr>
          <p:nvPr>
            <p:extLst>
              <p:ext uri="{D42A27DB-BD31-4B8C-83A1-F6EECF244321}">
                <p14:modId xmlns:p14="http://schemas.microsoft.com/office/powerpoint/2010/main" val="3466578797"/>
              </p:ext>
            </p:extLst>
          </p:nvPr>
        </p:nvGraphicFramePr>
        <p:xfrm>
          <a:off x="6004584" y="2945593"/>
          <a:ext cx="5735901" cy="1793385"/>
        </p:xfrm>
        <a:graphic>
          <a:graphicData uri="http://schemas.openxmlformats.org/drawingml/2006/table">
            <a:tbl>
              <a:tblPr firstRow="1" firstCol="1" bandRow="1">
                <a:tableStyleId>{5C22544A-7EE6-4342-B048-85BDC9FD1C3A}</a:tableStyleId>
              </a:tblPr>
              <a:tblGrid>
                <a:gridCol w="1811000">
                  <a:extLst>
                    <a:ext uri="{9D8B030D-6E8A-4147-A177-3AD203B41FA5}">
                      <a16:colId xmlns:a16="http://schemas.microsoft.com/office/drawing/2014/main" val="3963970523"/>
                    </a:ext>
                  </a:extLst>
                </a:gridCol>
                <a:gridCol w="803467">
                  <a:extLst>
                    <a:ext uri="{9D8B030D-6E8A-4147-A177-3AD203B41FA5}">
                      <a16:colId xmlns:a16="http://schemas.microsoft.com/office/drawing/2014/main" val="2301026677"/>
                    </a:ext>
                  </a:extLst>
                </a:gridCol>
                <a:gridCol w="803467">
                  <a:extLst>
                    <a:ext uri="{9D8B030D-6E8A-4147-A177-3AD203B41FA5}">
                      <a16:colId xmlns:a16="http://schemas.microsoft.com/office/drawing/2014/main" val="3355726248"/>
                    </a:ext>
                  </a:extLst>
                </a:gridCol>
                <a:gridCol w="1007533">
                  <a:extLst>
                    <a:ext uri="{9D8B030D-6E8A-4147-A177-3AD203B41FA5}">
                      <a16:colId xmlns:a16="http://schemas.microsoft.com/office/drawing/2014/main" val="584275403"/>
                    </a:ext>
                  </a:extLst>
                </a:gridCol>
                <a:gridCol w="1310434">
                  <a:extLst>
                    <a:ext uri="{9D8B030D-6E8A-4147-A177-3AD203B41FA5}">
                      <a16:colId xmlns:a16="http://schemas.microsoft.com/office/drawing/2014/main" val="3927280991"/>
                    </a:ext>
                  </a:extLst>
                </a:gridCol>
              </a:tblGrid>
              <a:tr h="597769">
                <a:tc>
                  <a:txBody>
                    <a:bodyPr/>
                    <a:lstStyle/>
                    <a:p>
                      <a:pPr>
                        <a:lnSpc>
                          <a:spcPct val="107000"/>
                        </a:lnSpc>
                        <a:spcAft>
                          <a:spcPts val="0"/>
                        </a:spcAft>
                      </a:pPr>
                      <a:r>
                        <a:rPr lang="en-GB" sz="1000" dirty="0">
                          <a:effectLst/>
                        </a:rPr>
                        <a:t>Application</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Nitrate </a:t>
                      </a:r>
                      <a:endParaRPr lang="en-TT" sz="1200">
                        <a:effectLst/>
                      </a:endParaRPr>
                    </a:p>
                    <a:p>
                      <a:pPr>
                        <a:lnSpc>
                          <a:spcPct val="107000"/>
                        </a:lnSpc>
                        <a:spcAft>
                          <a:spcPts val="0"/>
                        </a:spcAft>
                      </a:pPr>
                      <a:r>
                        <a:rPr lang="en-GB" sz="1000">
                          <a:effectLst/>
                        </a:rPr>
                        <a:t>(mg/L)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Phosphate </a:t>
                      </a:r>
                      <a:endParaRPr lang="en-TT" sz="1200">
                        <a:effectLst/>
                      </a:endParaRPr>
                    </a:p>
                    <a:p>
                      <a:pPr>
                        <a:lnSpc>
                          <a:spcPct val="107000"/>
                        </a:lnSpc>
                        <a:spcAft>
                          <a:spcPts val="0"/>
                        </a:spcAft>
                      </a:pPr>
                      <a:r>
                        <a:rPr lang="en-GB" sz="1000">
                          <a:effectLst/>
                        </a:rPr>
                        <a:t>(mg/L)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Total Nitrogen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Total Phosphorus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8647158"/>
                  </a:ext>
                </a:extLst>
              </a:tr>
              <a:tr h="597769">
                <a:tc>
                  <a:txBody>
                    <a:bodyPr/>
                    <a:lstStyle/>
                    <a:p>
                      <a:pPr>
                        <a:lnSpc>
                          <a:spcPct val="107000"/>
                        </a:lnSpc>
                        <a:spcAft>
                          <a:spcPts val="0"/>
                        </a:spcAft>
                      </a:pPr>
                      <a:r>
                        <a:rPr lang="en-GB" sz="1000">
                          <a:effectLst/>
                        </a:rPr>
                        <a:t>Effluent limits for discharges into Class I Waters</a:t>
                      </a:r>
                      <a:r>
                        <a:rPr lang="en-GB" sz="1000" baseline="30000">
                          <a:effectLst/>
                        </a:rPr>
                        <a:t>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endParaRPr lang="en-TT"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5</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7461234"/>
                  </a:ext>
                </a:extLst>
              </a:tr>
              <a:tr h="597847">
                <a:tc>
                  <a:txBody>
                    <a:bodyPr/>
                    <a:lstStyle/>
                    <a:p>
                      <a:pPr>
                        <a:lnSpc>
                          <a:spcPct val="107000"/>
                        </a:lnSpc>
                        <a:spcAft>
                          <a:spcPts val="0"/>
                        </a:spcAft>
                      </a:pPr>
                      <a:r>
                        <a:rPr lang="en-GB" sz="1000">
                          <a:effectLst/>
                        </a:rPr>
                        <a:t>EQS for Recreational Waters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0.0098 (as NO</a:t>
                      </a:r>
                      <a:r>
                        <a:rPr lang="en-GB" sz="1000" baseline="-25000">
                          <a:effectLst/>
                        </a:rPr>
                        <a:t>3</a:t>
                      </a:r>
                      <a:r>
                        <a:rPr lang="en-GB" sz="1000">
                          <a:effectLst/>
                        </a:rPr>
                        <a:t>-N)</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0.00248 (as PO</a:t>
                      </a:r>
                      <a:r>
                        <a:rPr lang="en-GB" sz="1000" baseline="-25000">
                          <a:effectLst/>
                        </a:rPr>
                        <a:t>4</a:t>
                      </a:r>
                      <a:r>
                        <a:rPr lang="en-GB" sz="1000">
                          <a:effectLst/>
                        </a:rPr>
                        <a:t>-P)</a:t>
                      </a:r>
                      <a:r>
                        <a:rPr lang="en-GB" sz="800">
                          <a:effectLst/>
                        </a:rPr>
                        <a:t> </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0.1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0.015</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4256465"/>
                  </a:ext>
                </a:extLst>
              </a:tr>
            </a:tbl>
          </a:graphicData>
        </a:graphic>
      </p:graphicFrame>
    </p:spTree>
    <p:extLst>
      <p:ext uri="{BB962C8B-B14F-4D97-AF65-F5344CB8AC3E}">
        <p14:creationId xmlns:p14="http://schemas.microsoft.com/office/powerpoint/2010/main" val="2756027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TRINIDAD AND TOBAGO</a:t>
            </a:r>
            <a:endParaRPr lang="en-TT" dirty="0"/>
          </a:p>
        </p:txBody>
      </p:sp>
      <p:sp>
        <p:nvSpPr>
          <p:cNvPr id="3" name="Content Placeholder 2"/>
          <p:cNvSpPr>
            <a:spLocks noGrp="1"/>
          </p:cNvSpPr>
          <p:nvPr>
            <p:ph sz="half" idx="1"/>
          </p:nvPr>
        </p:nvSpPr>
        <p:spPr/>
        <p:txBody>
          <a:bodyPr/>
          <a:lstStyle/>
          <a:p>
            <a:endParaRPr lang="fr-FR" dirty="0" smtClean="0">
              <a:solidFill>
                <a:schemeClr val="bg1"/>
              </a:solidFill>
            </a:endParaRPr>
          </a:p>
          <a:p>
            <a:r>
              <a:rPr lang="en-US" dirty="0">
                <a:solidFill>
                  <a:schemeClr val="bg1"/>
                </a:solidFill>
              </a:rPr>
              <a:t>Environmental Management </a:t>
            </a:r>
            <a:r>
              <a:rPr lang="en-US" dirty="0" smtClean="0">
                <a:solidFill>
                  <a:schemeClr val="bg1"/>
                </a:solidFill>
              </a:rPr>
              <a:t>Act, 2000</a:t>
            </a:r>
          </a:p>
          <a:p>
            <a:r>
              <a:rPr lang="en-US" dirty="0">
                <a:solidFill>
                  <a:schemeClr val="bg1"/>
                </a:solidFill>
              </a:rPr>
              <a:t>The Water Pollution Rules (WPR</a:t>
            </a:r>
            <a:r>
              <a:rPr lang="en-US" dirty="0" smtClean="0">
                <a:solidFill>
                  <a:schemeClr val="bg1"/>
                </a:solidFill>
              </a:rPr>
              <a:t>), </a:t>
            </a:r>
            <a:r>
              <a:rPr lang="en-US" dirty="0">
                <a:solidFill>
                  <a:schemeClr val="bg1"/>
                </a:solidFill>
              </a:rPr>
              <a:t>2019</a:t>
            </a:r>
            <a:endParaRPr lang="en-TT" dirty="0">
              <a:solidFill>
                <a:schemeClr val="bg1"/>
              </a:solidFill>
            </a:endParaRPr>
          </a:p>
        </p:txBody>
      </p:sp>
      <p:sp>
        <p:nvSpPr>
          <p:cNvPr id="4" name="Slide Number Placeholder 3"/>
          <p:cNvSpPr>
            <a:spLocks noGrp="1"/>
          </p:cNvSpPr>
          <p:nvPr>
            <p:ph type="sldNum" sz="quarter" idx="12"/>
          </p:nvPr>
        </p:nvSpPr>
        <p:spPr/>
        <p:txBody>
          <a:bodyPr/>
          <a:lstStyle/>
          <a:p>
            <a:fld id="{2606AF19-F240-482A-A733-1E1736B58FFD}" type="slidenum">
              <a:rPr lang="en-TT" smtClean="0"/>
              <a:t>22</a:t>
            </a:fld>
            <a:endParaRPr lang="en-TT"/>
          </a:p>
        </p:txBody>
      </p:sp>
      <p:graphicFrame>
        <p:nvGraphicFramePr>
          <p:cNvPr id="6" name="Table 5"/>
          <p:cNvGraphicFramePr>
            <a:graphicFrameLocks noGrp="1"/>
          </p:cNvGraphicFramePr>
          <p:nvPr>
            <p:extLst>
              <p:ext uri="{D42A27DB-BD31-4B8C-83A1-F6EECF244321}">
                <p14:modId xmlns:p14="http://schemas.microsoft.com/office/powerpoint/2010/main" val="255174271"/>
              </p:ext>
            </p:extLst>
          </p:nvPr>
        </p:nvGraphicFramePr>
        <p:xfrm>
          <a:off x="6511400" y="2495280"/>
          <a:ext cx="4970283" cy="1464471"/>
        </p:xfrm>
        <a:graphic>
          <a:graphicData uri="http://schemas.openxmlformats.org/drawingml/2006/table">
            <a:tbl>
              <a:tblPr firstRow="1" firstCol="1" bandRow="1">
                <a:tableStyleId>{5C22544A-7EE6-4342-B048-85BDC9FD1C3A}</a:tableStyleId>
              </a:tblPr>
              <a:tblGrid>
                <a:gridCol w="2230181">
                  <a:extLst>
                    <a:ext uri="{9D8B030D-6E8A-4147-A177-3AD203B41FA5}">
                      <a16:colId xmlns:a16="http://schemas.microsoft.com/office/drawing/2014/main" val="1106668841"/>
                    </a:ext>
                  </a:extLst>
                </a:gridCol>
                <a:gridCol w="1522597">
                  <a:extLst>
                    <a:ext uri="{9D8B030D-6E8A-4147-A177-3AD203B41FA5}">
                      <a16:colId xmlns:a16="http://schemas.microsoft.com/office/drawing/2014/main" val="167163726"/>
                    </a:ext>
                  </a:extLst>
                </a:gridCol>
                <a:gridCol w="1217505">
                  <a:extLst>
                    <a:ext uri="{9D8B030D-6E8A-4147-A177-3AD203B41FA5}">
                      <a16:colId xmlns:a16="http://schemas.microsoft.com/office/drawing/2014/main" val="3603752201"/>
                    </a:ext>
                  </a:extLst>
                </a:gridCol>
              </a:tblGrid>
              <a:tr h="522650">
                <a:tc>
                  <a:txBody>
                    <a:bodyPr/>
                    <a:lstStyle/>
                    <a:p>
                      <a:pPr>
                        <a:lnSpc>
                          <a:spcPct val="107000"/>
                        </a:lnSpc>
                        <a:spcAft>
                          <a:spcPts val="0"/>
                        </a:spcAft>
                      </a:pPr>
                      <a:r>
                        <a:rPr lang="en-GB" sz="1000">
                          <a:effectLst/>
                        </a:rPr>
                        <a:t>Receiving Environment</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Ammoniacal Nitrogen </a:t>
                      </a:r>
                      <a:br>
                        <a:rPr lang="en-GB" sz="1000">
                          <a:effectLst/>
                        </a:rPr>
                      </a:br>
                      <a:r>
                        <a:rPr lang="en-GB" sz="1000">
                          <a:effectLst/>
                        </a:rPr>
                        <a:t>as NH</a:t>
                      </a:r>
                      <a:r>
                        <a:rPr lang="en-GB" sz="1000" baseline="-25000">
                          <a:effectLst/>
                        </a:rPr>
                        <a:t>3</a:t>
                      </a:r>
                      <a:r>
                        <a:rPr lang="en-GB" sz="1000">
                          <a:effectLst/>
                        </a:rPr>
                        <a:t>-N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Total Phosphorus </a:t>
                      </a:r>
                      <a:br>
                        <a:rPr lang="en-GB" sz="1000">
                          <a:effectLst/>
                        </a:rPr>
                      </a:br>
                      <a:r>
                        <a:rPr lang="en-GB" sz="1000">
                          <a:effectLst/>
                        </a:rPr>
                        <a:t>as P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5848655"/>
                  </a:ext>
                </a:extLst>
              </a:tr>
              <a:tr h="198816">
                <a:tc>
                  <a:txBody>
                    <a:bodyPr/>
                    <a:lstStyle/>
                    <a:p>
                      <a:pPr>
                        <a:lnSpc>
                          <a:spcPct val="107000"/>
                        </a:lnSpc>
                        <a:spcAft>
                          <a:spcPts val="0"/>
                        </a:spcAft>
                      </a:pPr>
                      <a:r>
                        <a:rPr lang="en-GB" sz="1000">
                          <a:effectLst/>
                        </a:rPr>
                        <a:t>Inland Surface Water</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925415"/>
                  </a:ext>
                </a:extLst>
              </a:tr>
              <a:tr h="198816">
                <a:tc>
                  <a:txBody>
                    <a:bodyPr/>
                    <a:lstStyle/>
                    <a:p>
                      <a:pPr>
                        <a:lnSpc>
                          <a:spcPct val="107000"/>
                        </a:lnSpc>
                        <a:spcAft>
                          <a:spcPts val="0"/>
                        </a:spcAft>
                      </a:pPr>
                      <a:r>
                        <a:rPr lang="en-GB" sz="1000">
                          <a:effectLst/>
                        </a:rPr>
                        <a:t>Coastal nearshore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0649329"/>
                  </a:ext>
                </a:extLst>
              </a:tr>
              <a:tr h="198816">
                <a:tc>
                  <a:txBody>
                    <a:bodyPr/>
                    <a:lstStyle/>
                    <a:p>
                      <a:pPr>
                        <a:lnSpc>
                          <a:spcPct val="107000"/>
                        </a:lnSpc>
                        <a:spcAft>
                          <a:spcPts val="0"/>
                        </a:spcAft>
                      </a:pPr>
                      <a:r>
                        <a:rPr lang="en-GB" sz="1000">
                          <a:effectLst/>
                        </a:rPr>
                        <a:t>Marine Offshore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74597"/>
                  </a:ext>
                </a:extLst>
              </a:tr>
              <a:tr h="345373">
                <a:tc>
                  <a:txBody>
                    <a:bodyPr/>
                    <a:lstStyle/>
                    <a:p>
                      <a:pPr>
                        <a:lnSpc>
                          <a:spcPct val="107000"/>
                        </a:lnSpc>
                        <a:spcAft>
                          <a:spcPts val="0"/>
                        </a:spcAft>
                      </a:pPr>
                      <a:r>
                        <a:rPr lang="en-GB" sz="1000">
                          <a:effectLst/>
                        </a:rPr>
                        <a:t>Environmentally Sensitive Waters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0.1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0.1</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261489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4880435"/>
              </p:ext>
            </p:extLst>
          </p:nvPr>
        </p:nvGraphicFramePr>
        <p:xfrm>
          <a:off x="6511400" y="4425369"/>
          <a:ext cx="4970283" cy="1663204"/>
        </p:xfrm>
        <a:graphic>
          <a:graphicData uri="http://schemas.openxmlformats.org/drawingml/2006/table">
            <a:tbl>
              <a:tblPr firstRow="1" firstCol="1" bandRow="1">
                <a:tableStyleId>{5C22544A-7EE6-4342-B048-85BDC9FD1C3A}</a:tableStyleId>
              </a:tblPr>
              <a:tblGrid>
                <a:gridCol w="1531249">
                  <a:extLst>
                    <a:ext uri="{9D8B030D-6E8A-4147-A177-3AD203B41FA5}">
                      <a16:colId xmlns:a16="http://schemas.microsoft.com/office/drawing/2014/main" val="949044583"/>
                    </a:ext>
                  </a:extLst>
                </a:gridCol>
                <a:gridCol w="903688">
                  <a:extLst>
                    <a:ext uri="{9D8B030D-6E8A-4147-A177-3AD203B41FA5}">
                      <a16:colId xmlns:a16="http://schemas.microsoft.com/office/drawing/2014/main" val="1872336584"/>
                    </a:ext>
                  </a:extLst>
                </a:gridCol>
                <a:gridCol w="1455941">
                  <a:extLst>
                    <a:ext uri="{9D8B030D-6E8A-4147-A177-3AD203B41FA5}">
                      <a16:colId xmlns:a16="http://schemas.microsoft.com/office/drawing/2014/main" val="3656883602"/>
                    </a:ext>
                  </a:extLst>
                </a:gridCol>
                <a:gridCol w="1079405">
                  <a:extLst>
                    <a:ext uri="{9D8B030D-6E8A-4147-A177-3AD203B41FA5}">
                      <a16:colId xmlns:a16="http://schemas.microsoft.com/office/drawing/2014/main" val="818798627"/>
                    </a:ext>
                  </a:extLst>
                </a:gridCol>
              </a:tblGrid>
              <a:tr h="592869">
                <a:tc>
                  <a:txBody>
                    <a:bodyPr/>
                    <a:lstStyle/>
                    <a:p>
                      <a:pPr>
                        <a:lnSpc>
                          <a:spcPct val="107000"/>
                        </a:lnSpc>
                        <a:spcAft>
                          <a:spcPts val="0"/>
                        </a:spcAft>
                      </a:pPr>
                      <a:r>
                        <a:rPr lang="en-GB" sz="1000">
                          <a:effectLst/>
                        </a:rPr>
                        <a:t>Ambient Water Quality Standards - Marine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Nitrate (mg/L)</a:t>
                      </a:r>
                      <a:r>
                        <a:rPr lang="en-GB" sz="800" dirty="0">
                          <a:effectLst/>
                        </a:rPr>
                        <a:t> </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Total Phosphate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Ammonia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6428391"/>
                  </a:ext>
                </a:extLst>
              </a:tr>
              <a:tr h="773900">
                <a:tc>
                  <a:txBody>
                    <a:bodyPr/>
                    <a:lstStyle/>
                    <a:p>
                      <a:pPr>
                        <a:lnSpc>
                          <a:spcPct val="107000"/>
                        </a:lnSpc>
                        <a:spcAft>
                          <a:spcPts val="0"/>
                        </a:spcAft>
                      </a:pPr>
                      <a:r>
                        <a:rPr lang="en-GB" sz="1000">
                          <a:effectLst/>
                        </a:rPr>
                        <a:t>Protection of Aquatic Life &amp; Aquatic Ecosystems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0.1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0.5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14517"/>
                  </a:ext>
                </a:extLst>
              </a:tr>
              <a:tr h="296435">
                <a:tc>
                  <a:txBody>
                    <a:bodyPr/>
                    <a:lstStyle/>
                    <a:p>
                      <a:pPr>
                        <a:lnSpc>
                          <a:spcPct val="107000"/>
                        </a:lnSpc>
                        <a:spcAft>
                          <a:spcPts val="0"/>
                        </a:spcAft>
                      </a:pPr>
                      <a:r>
                        <a:rPr lang="en-GB" sz="1000">
                          <a:effectLst/>
                        </a:rPr>
                        <a:t>Recreation</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0.5</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0.5</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64098"/>
                  </a:ext>
                </a:extLst>
              </a:tr>
            </a:tbl>
          </a:graphicData>
        </a:graphic>
      </p:graphicFrame>
    </p:spTree>
    <p:extLst>
      <p:ext uri="{BB962C8B-B14F-4D97-AF65-F5344CB8AC3E}">
        <p14:creationId xmlns:p14="http://schemas.microsoft.com/office/powerpoint/2010/main" val="955937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USA (Florida)</a:t>
            </a:r>
            <a:endParaRPr lang="en-TT" dirty="0"/>
          </a:p>
        </p:txBody>
      </p:sp>
      <p:sp>
        <p:nvSpPr>
          <p:cNvPr id="3" name="Content Placeholder 2"/>
          <p:cNvSpPr>
            <a:spLocks noGrp="1"/>
          </p:cNvSpPr>
          <p:nvPr>
            <p:ph sz="half" idx="1"/>
          </p:nvPr>
        </p:nvSpPr>
        <p:spPr/>
        <p:txBody>
          <a:bodyPr/>
          <a:lstStyle/>
          <a:p>
            <a:endParaRPr lang="fr-FR" dirty="0" smtClean="0">
              <a:solidFill>
                <a:schemeClr val="bg1"/>
              </a:solidFill>
            </a:endParaRPr>
          </a:p>
          <a:p>
            <a:r>
              <a:rPr lang="en-US" dirty="0">
                <a:solidFill>
                  <a:schemeClr val="bg1"/>
                </a:solidFill>
              </a:rPr>
              <a:t>Clean Water </a:t>
            </a:r>
            <a:r>
              <a:rPr lang="en-US" dirty="0" smtClean="0">
                <a:solidFill>
                  <a:schemeClr val="bg1"/>
                </a:solidFill>
              </a:rPr>
              <a:t>Act</a:t>
            </a:r>
          </a:p>
          <a:p>
            <a:r>
              <a:rPr lang="en-US" dirty="0">
                <a:solidFill>
                  <a:schemeClr val="bg1"/>
                </a:solidFill>
              </a:rPr>
              <a:t>Florida Surface Water Quality Standards (</a:t>
            </a:r>
            <a:r>
              <a:rPr lang="en-US" dirty="0" smtClean="0">
                <a:solidFill>
                  <a:schemeClr val="bg1"/>
                </a:solidFill>
              </a:rPr>
              <a:t>62-302.530)</a:t>
            </a:r>
            <a:endParaRPr lang="en-TT" dirty="0">
              <a:solidFill>
                <a:schemeClr val="bg1"/>
              </a:solidFill>
            </a:endParaRPr>
          </a:p>
        </p:txBody>
      </p:sp>
      <p:sp>
        <p:nvSpPr>
          <p:cNvPr id="4" name="Slide Number Placeholder 3"/>
          <p:cNvSpPr>
            <a:spLocks noGrp="1"/>
          </p:cNvSpPr>
          <p:nvPr>
            <p:ph type="sldNum" sz="quarter" idx="12"/>
          </p:nvPr>
        </p:nvSpPr>
        <p:spPr/>
        <p:txBody>
          <a:bodyPr/>
          <a:lstStyle/>
          <a:p>
            <a:fld id="{2606AF19-F240-482A-A733-1E1736B58FFD}" type="slidenum">
              <a:rPr lang="en-TT" smtClean="0"/>
              <a:t>23</a:t>
            </a:fld>
            <a:endParaRPr lang="en-TT"/>
          </a:p>
        </p:txBody>
      </p:sp>
      <p:graphicFrame>
        <p:nvGraphicFramePr>
          <p:cNvPr id="5" name="Table 4"/>
          <p:cNvGraphicFramePr>
            <a:graphicFrameLocks noGrp="1"/>
          </p:cNvGraphicFramePr>
          <p:nvPr>
            <p:extLst>
              <p:ext uri="{D42A27DB-BD31-4B8C-83A1-F6EECF244321}">
                <p14:modId xmlns:p14="http://schemas.microsoft.com/office/powerpoint/2010/main" val="3583896032"/>
              </p:ext>
            </p:extLst>
          </p:nvPr>
        </p:nvGraphicFramePr>
        <p:xfrm>
          <a:off x="6595151" y="2749253"/>
          <a:ext cx="5257800" cy="1803892"/>
        </p:xfrm>
        <a:graphic>
          <a:graphicData uri="http://schemas.openxmlformats.org/drawingml/2006/table">
            <a:tbl>
              <a:tblPr firstRow="1" firstCol="1" bandRow="1">
                <a:tableStyleId>{5C22544A-7EE6-4342-B048-85BDC9FD1C3A}</a:tableStyleId>
              </a:tblPr>
              <a:tblGrid>
                <a:gridCol w="1574800">
                  <a:extLst>
                    <a:ext uri="{9D8B030D-6E8A-4147-A177-3AD203B41FA5}">
                      <a16:colId xmlns:a16="http://schemas.microsoft.com/office/drawing/2014/main" val="12174691"/>
                    </a:ext>
                  </a:extLst>
                </a:gridCol>
                <a:gridCol w="1041400">
                  <a:extLst>
                    <a:ext uri="{9D8B030D-6E8A-4147-A177-3AD203B41FA5}">
                      <a16:colId xmlns:a16="http://schemas.microsoft.com/office/drawing/2014/main" val="3504472871"/>
                    </a:ext>
                  </a:extLst>
                </a:gridCol>
                <a:gridCol w="1435100">
                  <a:extLst>
                    <a:ext uri="{9D8B030D-6E8A-4147-A177-3AD203B41FA5}">
                      <a16:colId xmlns:a16="http://schemas.microsoft.com/office/drawing/2014/main" val="3821633208"/>
                    </a:ext>
                  </a:extLst>
                </a:gridCol>
                <a:gridCol w="1206500">
                  <a:extLst>
                    <a:ext uri="{9D8B030D-6E8A-4147-A177-3AD203B41FA5}">
                      <a16:colId xmlns:a16="http://schemas.microsoft.com/office/drawing/2014/main" val="1956724283"/>
                    </a:ext>
                  </a:extLst>
                </a:gridCol>
              </a:tblGrid>
              <a:tr h="471202">
                <a:tc>
                  <a:txBody>
                    <a:bodyPr/>
                    <a:lstStyle/>
                    <a:p>
                      <a:pPr>
                        <a:lnSpc>
                          <a:spcPct val="107000"/>
                        </a:lnSpc>
                        <a:spcAft>
                          <a:spcPts val="0"/>
                        </a:spcAft>
                      </a:pPr>
                      <a:r>
                        <a:rPr lang="en-GB" sz="1000">
                          <a:effectLst/>
                        </a:rPr>
                        <a:t>Florida Surface Water Quality Standards</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Nitrate (mg/L)</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Elemental Phosphorous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Total Ammonia Nitrogen (mg/L)</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6151719"/>
                  </a:ext>
                </a:extLst>
              </a:tr>
              <a:tr h="235601">
                <a:tc>
                  <a:txBody>
                    <a:bodyPr/>
                    <a:lstStyle/>
                    <a:p>
                      <a:pPr>
                        <a:lnSpc>
                          <a:spcPct val="107000"/>
                        </a:lnSpc>
                        <a:spcAft>
                          <a:spcPts val="0"/>
                        </a:spcAft>
                      </a:pPr>
                      <a:r>
                        <a:rPr lang="en-GB" sz="1000">
                          <a:effectLst/>
                        </a:rPr>
                        <a:t>Class I - Potable Water</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30 Day Average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9140410"/>
                  </a:ext>
                </a:extLst>
              </a:tr>
              <a:tr h="625887">
                <a:tc>
                  <a:txBody>
                    <a:bodyPr/>
                    <a:lstStyle/>
                    <a:p>
                      <a:pPr>
                        <a:lnSpc>
                          <a:spcPct val="107000"/>
                        </a:lnSpc>
                        <a:spcAft>
                          <a:spcPts val="0"/>
                        </a:spcAft>
                      </a:pPr>
                      <a:r>
                        <a:rPr lang="en-GB" sz="1000" dirty="0">
                          <a:effectLst/>
                        </a:rPr>
                        <a:t>Class II - Shellfish Propagation &amp; Harvesting</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10</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0.0001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30 Day Average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1221740"/>
                  </a:ext>
                </a:extLst>
              </a:tr>
              <a:tr h="471202">
                <a:tc>
                  <a:txBody>
                    <a:bodyPr/>
                    <a:lstStyle/>
                    <a:p>
                      <a:pPr>
                        <a:lnSpc>
                          <a:spcPct val="107000"/>
                        </a:lnSpc>
                        <a:spcAft>
                          <a:spcPts val="0"/>
                        </a:spcAft>
                      </a:pPr>
                      <a:r>
                        <a:rPr lang="en-GB" sz="1000">
                          <a:effectLst/>
                        </a:rPr>
                        <a:t>Class III - Predominantly Marine</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TT" sz="11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0.0001</a:t>
                      </a:r>
                      <a:endParaRPr lang="en-T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30 Day Average</a:t>
                      </a:r>
                      <a:endParaRPr lang="en-T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0883709"/>
                  </a:ext>
                </a:extLst>
              </a:tr>
            </a:tbl>
          </a:graphicData>
        </a:graphic>
      </p:graphicFrame>
    </p:spTree>
    <p:extLst>
      <p:ext uri="{BB962C8B-B14F-4D97-AF65-F5344CB8AC3E}">
        <p14:creationId xmlns:p14="http://schemas.microsoft.com/office/powerpoint/2010/main" val="1454245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SPANISH SPEAKING COUNTRIES</a:t>
            </a:r>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24</a:t>
            </a:fld>
            <a:endParaRPr lang="en-TT"/>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7131122"/>
              </p:ext>
            </p:extLst>
          </p:nvPr>
        </p:nvGraphicFramePr>
        <p:xfrm>
          <a:off x="819150" y="2407728"/>
          <a:ext cx="10643843" cy="3508160"/>
        </p:xfrm>
        <a:graphic>
          <a:graphicData uri="http://schemas.openxmlformats.org/drawingml/2006/table">
            <a:tbl>
              <a:tblPr>
                <a:tableStyleId>{5C22544A-7EE6-4342-B048-85BDC9FD1C3A}</a:tableStyleId>
              </a:tblPr>
              <a:tblGrid>
                <a:gridCol w="709590">
                  <a:extLst>
                    <a:ext uri="{9D8B030D-6E8A-4147-A177-3AD203B41FA5}">
                      <a16:colId xmlns:a16="http://schemas.microsoft.com/office/drawing/2014/main" val="331585240"/>
                    </a:ext>
                  </a:extLst>
                </a:gridCol>
                <a:gridCol w="1182649">
                  <a:extLst>
                    <a:ext uri="{9D8B030D-6E8A-4147-A177-3AD203B41FA5}">
                      <a16:colId xmlns:a16="http://schemas.microsoft.com/office/drawing/2014/main" val="3027403787"/>
                    </a:ext>
                  </a:extLst>
                </a:gridCol>
                <a:gridCol w="1241782">
                  <a:extLst>
                    <a:ext uri="{9D8B030D-6E8A-4147-A177-3AD203B41FA5}">
                      <a16:colId xmlns:a16="http://schemas.microsoft.com/office/drawing/2014/main" val="3363488136"/>
                    </a:ext>
                  </a:extLst>
                </a:gridCol>
                <a:gridCol w="603151">
                  <a:extLst>
                    <a:ext uri="{9D8B030D-6E8A-4147-A177-3AD203B41FA5}">
                      <a16:colId xmlns:a16="http://schemas.microsoft.com/office/drawing/2014/main" val="2573771663"/>
                    </a:ext>
                  </a:extLst>
                </a:gridCol>
                <a:gridCol w="614977">
                  <a:extLst>
                    <a:ext uri="{9D8B030D-6E8A-4147-A177-3AD203B41FA5}">
                      <a16:colId xmlns:a16="http://schemas.microsoft.com/office/drawing/2014/main" val="2612702362"/>
                    </a:ext>
                  </a:extLst>
                </a:gridCol>
                <a:gridCol w="614977">
                  <a:extLst>
                    <a:ext uri="{9D8B030D-6E8A-4147-A177-3AD203B41FA5}">
                      <a16:colId xmlns:a16="http://schemas.microsoft.com/office/drawing/2014/main" val="548565902"/>
                    </a:ext>
                  </a:extLst>
                </a:gridCol>
                <a:gridCol w="591325">
                  <a:extLst>
                    <a:ext uri="{9D8B030D-6E8A-4147-A177-3AD203B41FA5}">
                      <a16:colId xmlns:a16="http://schemas.microsoft.com/office/drawing/2014/main" val="386487505"/>
                    </a:ext>
                  </a:extLst>
                </a:gridCol>
                <a:gridCol w="591325">
                  <a:extLst>
                    <a:ext uri="{9D8B030D-6E8A-4147-A177-3AD203B41FA5}">
                      <a16:colId xmlns:a16="http://schemas.microsoft.com/office/drawing/2014/main" val="739341623"/>
                    </a:ext>
                  </a:extLst>
                </a:gridCol>
                <a:gridCol w="591325">
                  <a:extLst>
                    <a:ext uri="{9D8B030D-6E8A-4147-A177-3AD203B41FA5}">
                      <a16:colId xmlns:a16="http://schemas.microsoft.com/office/drawing/2014/main" val="3449613864"/>
                    </a:ext>
                  </a:extLst>
                </a:gridCol>
                <a:gridCol w="591325">
                  <a:extLst>
                    <a:ext uri="{9D8B030D-6E8A-4147-A177-3AD203B41FA5}">
                      <a16:colId xmlns:a16="http://schemas.microsoft.com/office/drawing/2014/main" val="3560054951"/>
                    </a:ext>
                  </a:extLst>
                </a:gridCol>
                <a:gridCol w="591325">
                  <a:extLst>
                    <a:ext uri="{9D8B030D-6E8A-4147-A177-3AD203B41FA5}">
                      <a16:colId xmlns:a16="http://schemas.microsoft.com/office/drawing/2014/main" val="3286445479"/>
                    </a:ext>
                  </a:extLst>
                </a:gridCol>
                <a:gridCol w="591325">
                  <a:extLst>
                    <a:ext uri="{9D8B030D-6E8A-4147-A177-3AD203B41FA5}">
                      <a16:colId xmlns:a16="http://schemas.microsoft.com/office/drawing/2014/main" val="331410775"/>
                    </a:ext>
                  </a:extLst>
                </a:gridCol>
                <a:gridCol w="591325">
                  <a:extLst>
                    <a:ext uri="{9D8B030D-6E8A-4147-A177-3AD203B41FA5}">
                      <a16:colId xmlns:a16="http://schemas.microsoft.com/office/drawing/2014/main" val="1791062911"/>
                    </a:ext>
                  </a:extLst>
                </a:gridCol>
                <a:gridCol w="768721">
                  <a:extLst>
                    <a:ext uri="{9D8B030D-6E8A-4147-A177-3AD203B41FA5}">
                      <a16:colId xmlns:a16="http://schemas.microsoft.com/office/drawing/2014/main" val="3412523524"/>
                    </a:ext>
                  </a:extLst>
                </a:gridCol>
                <a:gridCol w="768721">
                  <a:extLst>
                    <a:ext uri="{9D8B030D-6E8A-4147-A177-3AD203B41FA5}">
                      <a16:colId xmlns:a16="http://schemas.microsoft.com/office/drawing/2014/main" val="1821727055"/>
                    </a:ext>
                  </a:extLst>
                </a:gridCol>
              </a:tblGrid>
              <a:tr h="188197">
                <a:tc rowSpan="2">
                  <a:txBody>
                    <a:bodyPr/>
                    <a:lstStyle/>
                    <a:p>
                      <a:pPr algn="ctr" fontAlgn="ctr"/>
                      <a:r>
                        <a:rPr lang="en-TT" sz="1000" b="1" u="none" strike="noStrike" dirty="0">
                          <a:effectLst/>
                        </a:rPr>
                        <a:t>Country</a:t>
                      </a:r>
                      <a:endParaRPr lang="en-TT" sz="1000" b="1" i="0" u="none" strike="noStrike" dirty="0">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b="1" u="none" strike="noStrike" dirty="0">
                          <a:effectLst/>
                        </a:rPr>
                        <a:t>Wastewater Source</a:t>
                      </a:r>
                      <a:endParaRPr lang="en-TT" sz="1000" b="1" i="0" u="none" strike="noStrike" dirty="0">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b="1" u="none" strike="noStrike" dirty="0">
                          <a:effectLst/>
                        </a:rPr>
                        <a:t>Receiving body</a:t>
                      </a:r>
                      <a:endParaRPr lang="en-TT" sz="1000" b="1" i="0" u="none" strike="noStrike" dirty="0">
                        <a:solidFill>
                          <a:srgbClr val="000000"/>
                        </a:solidFill>
                        <a:effectLst/>
                        <a:latin typeface="Calibri" panose="020F0502020204030204" pitchFamily="34" charset="0"/>
                      </a:endParaRPr>
                    </a:p>
                  </a:txBody>
                  <a:tcPr marL="0" marR="0" marT="0" marB="0" anchor="ctr"/>
                </a:tc>
                <a:tc gridSpan="12">
                  <a:txBody>
                    <a:bodyPr/>
                    <a:lstStyle/>
                    <a:p>
                      <a:pPr algn="ctr" fontAlgn="ctr"/>
                      <a:r>
                        <a:rPr lang="en-TT" sz="1000" b="1" u="none" strike="noStrike" dirty="0">
                          <a:effectLst/>
                        </a:rPr>
                        <a:t>Parameters (mg/L)</a:t>
                      </a:r>
                      <a:endParaRPr lang="en-TT" sz="10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extLst>
                  <a:ext uri="{0D108BD9-81ED-4DB2-BD59-A6C34878D82A}">
                    <a16:rowId xmlns:a16="http://schemas.microsoft.com/office/drawing/2014/main" val="4036349860"/>
                  </a:ext>
                </a:extLst>
              </a:tr>
              <a:tr h="306669">
                <a:tc vMerge="1">
                  <a:txBody>
                    <a:bodyPr/>
                    <a:lstStyle/>
                    <a:p>
                      <a:endParaRPr lang="en-TT"/>
                    </a:p>
                  </a:txBody>
                  <a:tcPr/>
                </a:tc>
                <a:tc vMerge="1">
                  <a:txBody>
                    <a:bodyPr/>
                    <a:lstStyle/>
                    <a:p>
                      <a:endParaRPr lang="en-TT"/>
                    </a:p>
                  </a:txBody>
                  <a:tcPr/>
                </a:tc>
                <a:tc vMerge="1">
                  <a:txBody>
                    <a:bodyPr/>
                    <a:lstStyle/>
                    <a:p>
                      <a:endParaRPr lang="en-TT"/>
                    </a:p>
                  </a:txBody>
                  <a:tcPr/>
                </a:tc>
                <a:tc>
                  <a:txBody>
                    <a:bodyPr/>
                    <a:lstStyle/>
                    <a:p>
                      <a:pPr algn="ctr" fontAlgn="ctr"/>
                      <a:r>
                        <a:rPr lang="en-TT" sz="1000" b="1" u="none" strike="noStrike" dirty="0">
                          <a:effectLst/>
                        </a:rPr>
                        <a:t>P or TP</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P0</a:t>
                      </a:r>
                      <a:r>
                        <a:rPr lang="en-TT" sz="1000" b="1" u="none" strike="noStrike" baseline="-25000" dirty="0">
                          <a:effectLst/>
                        </a:rPr>
                        <a:t>4</a:t>
                      </a:r>
                      <a:r>
                        <a:rPr lang="en-TT" sz="1000" b="1" u="none" strike="noStrike" baseline="30000" dirty="0">
                          <a:effectLst/>
                        </a:rPr>
                        <a:t>3-</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P-P0</a:t>
                      </a:r>
                      <a:r>
                        <a:rPr lang="en-TT" sz="1000" b="1" u="none" strike="noStrike" baseline="-25000" dirty="0">
                          <a:effectLst/>
                        </a:rPr>
                        <a:t>4</a:t>
                      </a:r>
                      <a:r>
                        <a:rPr lang="en-TT" sz="1000" b="1" u="none" strike="noStrike" baseline="30000" dirty="0">
                          <a:effectLst/>
                        </a:rPr>
                        <a:t>3-</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 or TN</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TKN</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NO</a:t>
                      </a:r>
                      <a:r>
                        <a:rPr lang="en-TT" sz="1000" b="1" u="none" strike="noStrike" baseline="-25000" dirty="0">
                          <a:effectLst/>
                        </a:rPr>
                        <a:t>3</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N-NO</a:t>
                      </a:r>
                      <a:r>
                        <a:rPr lang="en-TT" sz="1000" b="1" u="none" strike="noStrike" baseline="-25000" dirty="0">
                          <a:effectLst/>
                        </a:rPr>
                        <a:t>3</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NO</a:t>
                      </a:r>
                      <a:r>
                        <a:rPr lang="en-TT" sz="1000" b="1" u="none" strike="noStrike" baseline="-25000" dirty="0">
                          <a:effectLst/>
                        </a:rPr>
                        <a:t>2</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a:effectLst/>
                        </a:rPr>
                        <a:t>N-NO</a:t>
                      </a:r>
                      <a:r>
                        <a:rPr lang="en-TT" sz="1000" b="1" u="none" strike="noStrike" baseline="-25000">
                          <a:effectLst/>
                        </a:rPr>
                        <a:t>2</a:t>
                      </a:r>
                      <a:r>
                        <a:rPr lang="en-TT" sz="1000" b="1" u="none" strike="noStrike" baseline="30000">
                          <a:effectLst/>
                        </a:rPr>
                        <a:t>-</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a:effectLst/>
                        </a:rPr>
                        <a:t>N-NH</a:t>
                      </a:r>
                      <a:r>
                        <a:rPr lang="en-TT" sz="1000" b="1" u="none" strike="noStrike" baseline="-25000">
                          <a:effectLst/>
                        </a:rPr>
                        <a:t>3</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a:effectLst/>
                        </a:rPr>
                        <a:t>N-NH</a:t>
                      </a:r>
                      <a:r>
                        <a:rPr lang="en-TT" sz="1000" b="1" u="none" strike="noStrike" baseline="-25000">
                          <a:effectLst/>
                        </a:rPr>
                        <a:t>4</a:t>
                      </a:r>
                      <a:r>
                        <a:rPr lang="en-TT" sz="1000" b="1" u="none" strike="noStrike" baseline="30000">
                          <a:effectLst/>
                        </a:rPr>
                        <a:t>+</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N-NH</a:t>
                      </a:r>
                      <a:r>
                        <a:rPr lang="en-TT" sz="1000" b="1" u="none" strike="noStrike" baseline="-25000" dirty="0">
                          <a:effectLst/>
                        </a:rPr>
                        <a:t>4</a:t>
                      </a:r>
                      <a:r>
                        <a:rPr lang="en-TT" sz="1000" b="1" u="none" strike="noStrike" baseline="30000" dirty="0">
                          <a:effectLst/>
                        </a:rPr>
                        <a:t>+</a:t>
                      </a:r>
                      <a:r>
                        <a:rPr lang="en-TT" sz="1000" b="1" u="none" strike="noStrike" dirty="0">
                          <a:effectLst/>
                        </a:rPr>
                        <a:t> + NO</a:t>
                      </a:r>
                      <a:r>
                        <a:rPr lang="en-TT" sz="1000" b="1" u="none" strike="noStrike" baseline="-25000" dirty="0">
                          <a:effectLst/>
                        </a:rPr>
                        <a:t>3</a:t>
                      </a:r>
                      <a:endParaRPr lang="en-TT" sz="1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06112915"/>
                  </a:ext>
                </a:extLst>
              </a:tr>
              <a:tr h="850796">
                <a:tc>
                  <a:txBody>
                    <a:bodyPr/>
                    <a:lstStyle/>
                    <a:p>
                      <a:pPr algn="ctr" fontAlgn="ctr"/>
                      <a:r>
                        <a:rPr lang="en-TT" sz="900" b="1" u="none" strike="noStrike" dirty="0">
                          <a:effectLst/>
                        </a:rPr>
                        <a:t>Colombia</a:t>
                      </a:r>
                      <a:endParaRPr lang="en-TT" sz="9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dirty="0">
                          <a:effectLst/>
                        </a:rPr>
                        <a:t>Domestic wastewater and industrial, commercial and service activities.</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Marine waters</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0.4</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0.3</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0.1</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0.02</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0.3</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6935553"/>
                  </a:ext>
                </a:extLst>
              </a:tr>
              <a:tr h="497852">
                <a:tc>
                  <a:txBody>
                    <a:bodyPr/>
                    <a:lstStyle/>
                    <a:p>
                      <a:pPr algn="ctr" fontAlgn="ctr"/>
                      <a:r>
                        <a:rPr lang="en-TT" sz="900" b="1" u="none" strike="noStrike" dirty="0">
                          <a:effectLst/>
                        </a:rPr>
                        <a:t>Honduras</a:t>
                      </a:r>
                      <a:endParaRPr lang="en-TT" sz="9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Wastewater (their origin is not specified)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Receiving body</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30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20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25521471"/>
                  </a:ext>
                </a:extLst>
              </a:tr>
              <a:tr h="781651">
                <a:tc>
                  <a:txBody>
                    <a:bodyPr/>
                    <a:lstStyle/>
                    <a:p>
                      <a:pPr algn="ctr" fontAlgn="ctr"/>
                      <a:r>
                        <a:rPr lang="en-TT" sz="900" b="1" u="none" strike="noStrike" dirty="0">
                          <a:effectLst/>
                        </a:rPr>
                        <a:t>Panamá</a:t>
                      </a:r>
                      <a:endParaRPr lang="en-TT" sz="9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All liquid effluents from domestic, commercial, industrial, and institutional activities.</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Continental and marine waters</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3</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77108150"/>
                  </a:ext>
                </a:extLst>
              </a:tr>
              <a:tr h="414004">
                <a:tc>
                  <a:txBody>
                    <a:bodyPr/>
                    <a:lstStyle/>
                    <a:p>
                      <a:pPr algn="ctr" fontAlgn="ctr"/>
                      <a:r>
                        <a:rPr lang="en-TT" sz="900" b="1" u="none" strike="noStrike" dirty="0">
                          <a:effectLst/>
                        </a:rPr>
                        <a:t>México</a:t>
                      </a:r>
                      <a:endParaRPr lang="en-TT" sz="9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Wastewater (their origin is not specified)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Marine zones</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25</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95946940"/>
                  </a:ext>
                </a:extLst>
              </a:tr>
              <a:tr h="468991">
                <a:tc>
                  <a:txBody>
                    <a:bodyPr/>
                    <a:lstStyle/>
                    <a:p>
                      <a:pPr algn="ctr" fontAlgn="ctr"/>
                      <a:r>
                        <a:rPr lang="en-TT" sz="900" b="1" u="none" strike="noStrike" dirty="0">
                          <a:effectLst/>
                        </a:rPr>
                        <a:t>Venezuela</a:t>
                      </a:r>
                      <a:endParaRPr lang="en-TT" sz="9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For all wastewater discharges. (It does not specify its type).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Marine and coastal environment</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40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dirty="0">
                          <a:effectLst/>
                        </a:rPr>
                        <a:t> </a:t>
                      </a:r>
                      <a:endParaRPr lang="en-TT"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84986463"/>
                  </a:ext>
                </a:extLst>
              </a:tr>
            </a:tbl>
          </a:graphicData>
        </a:graphic>
      </p:graphicFrame>
    </p:spTree>
    <p:extLst>
      <p:ext uri="{BB962C8B-B14F-4D97-AF65-F5344CB8AC3E}">
        <p14:creationId xmlns:p14="http://schemas.microsoft.com/office/powerpoint/2010/main" val="1852001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SPANISH SPEAKING COUNTRIES</a:t>
            </a:r>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25</a:t>
            </a:fld>
            <a:endParaRPr lang="en-TT"/>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8986369"/>
              </p:ext>
            </p:extLst>
          </p:nvPr>
        </p:nvGraphicFramePr>
        <p:xfrm>
          <a:off x="819150" y="2277151"/>
          <a:ext cx="10553699" cy="3865137"/>
        </p:xfrm>
        <a:graphic>
          <a:graphicData uri="http://schemas.openxmlformats.org/drawingml/2006/table">
            <a:tbl>
              <a:tblPr>
                <a:tableStyleId>{5C22544A-7EE6-4342-B048-85BDC9FD1C3A}</a:tableStyleId>
              </a:tblPr>
              <a:tblGrid>
                <a:gridCol w="1122734">
                  <a:extLst>
                    <a:ext uri="{9D8B030D-6E8A-4147-A177-3AD203B41FA5}">
                      <a16:colId xmlns:a16="http://schemas.microsoft.com/office/drawing/2014/main" val="2463421639"/>
                    </a:ext>
                  </a:extLst>
                </a:gridCol>
                <a:gridCol w="1122734">
                  <a:extLst>
                    <a:ext uri="{9D8B030D-6E8A-4147-A177-3AD203B41FA5}">
                      <a16:colId xmlns:a16="http://schemas.microsoft.com/office/drawing/2014/main" val="2001050988"/>
                    </a:ext>
                  </a:extLst>
                </a:gridCol>
                <a:gridCol w="1178871">
                  <a:extLst>
                    <a:ext uri="{9D8B030D-6E8A-4147-A177-3AD203B41FA5}">
                      <a16:colId xmlns:a16="http://schemas.microsoft.com/office/drawing/2014/main" val="4073882537"/>
                    </a:ext>
                  </a:extLst>
                </a:gridCol>
                <a:gridCol w="572595">
                  <a:extLst>
                    <a:ext uri="{9D8B030D-6E8A-4147-A177-3AD203B41FA5}">
                      <a16:colId xmlns:a16="http://schemas.microsoft.com/office/drawing/2014/main" val="3397076046"/>
                    </a:ext>
                  </a:extLst>
                </a:gridCol>
                <a:gridCol w="583821">
                  <a:extLst>
                    <a:ext uri="{9D8B030D-6E8A-4147-A177-3AD203B41FA5}">
                      <a16:colId xmlns:a16="http://schemas.microsoft.com/office/drawing/2014/main" val="1628628880"/>
                    </a:ext>
                  </a:extLst>
                </a:gridCol>
                <a:gridCol w="583821">
                  <a:extLst>
                    <a:ext uri="{9D8B030D-6E8A-4147-A177-3AD203B41FA5}">
                      <a16:colId xmlns:a16="http://schemas.microsoft.com/office/drawing/2014/main" val="2041323828"/>
                    </a:ext>
                  </a:extLst>
                </a:gridCol>
                <a:gridCol w="561367">
                  <a:extLst>
                    <a:ext uri="{9D8B030D-6E8A-4147-A177-3AD203B41FA5}">
                      <a16:colId xmlns:a16="http://schemas.microsoft.com/office/drawing/2014/main" val="1365925602"/>
                    </a:ext>
                  </a:extLst>
                </a:gridCol>
                <a:gridCol w="561367">
                  <a:extLst>
                    <a:ext uri="{9D8B030D-6E8A-4147-A177-3AD203B41FA5}">
                      <a16:colId xmlns:a16="http://schemas.microsoft.com/office/drawing/2014/main" val="97329334"/>
                    </a:ext>
                  </a:extLst>
                </a:gridCol>
                <a:gridCol w="561367">
                  <a:extLst>
                    <a:ext uri="{9D8B030D-6E8A-4147-A177-3AD203B41FA5}">
                      <a16:colId xmlns:a16="http://schemas.microsoft.com/office/drawing/2014/main" val="91304030"/>
                    </a:ext>
                  </a:extLst>
                </a:gridCol>
                <a:gridCol w="561367">
                  <a:extLst>
                    <a:ext uri="{9D8B030D-6E8A-4147-A177-3AD203B41FA5}">
                      <a16:colId xmlns:a16="http://schemas.microsoft.com/office/drawing/2014/main" val="3970674136"/>
                    </a:ext>
                  </a:extLst>
                </a:gridCol>
                <a:gridCol w="561367">
                  <a:extLst>
                    <a:ext uri="{9D8B030D-6E8A-4147-A177-3AD203B41FA5}">
                      <a16:colId xmlns:a16="http://schemas.microsoft.com/office/drawing/2014/main" val="3238853849"/>
                    </a:ext>
                  </a:extLst>
                </a:gridCol>
                <a:gridCol w="561367">
                  <a:extLst>
                    <a:ext uri="{9D8B030D-6E8A-4147-A177-3AD203B41FA5}">
                      <a16:colId xmlns:a16="http://schemas.microsoft.com/office/drawing/2014/main" val="3912120884"/>
                    </a:ext>
                  </a:extLst>
                </a:gridCol>
                <a:gridCol w="561367">
                  <a:extLst>
                    <a:ext uri="{9D8B030D-6E8A-4147-A177-3AD203B41FA5}">
                      <a16:colId xmlns:a16="http://schemas.microsoft.com/office/drawing/2014/main" val="1295887035"/>
                    </a:ext>
                  </a:extLst>
                </a:gridCol>
                <a:gridCol w="729777">
                  <a:extLst>
                    <a:ext uri="{9D8B030D-6E8A-4147-A177-3AD203B41FA5}">
                      <a16:colId xmlns:a16="http://schemas.microsoft.com/office/drawing/2014/main" val="3191196719"/>
                    </a:ext>
                  </a:extLst>
                </a:gridCol>
                <a:gridCol w="729777">
                  <a:extLst>
                    <a:ext uri="{9D8B030D-6E8A-4147-A177-3AD203B41FA5}">
                      <a16:colId xmlns:a16="http://schemas.microsoft.com/office/drawing/2014/main" val="3698201771"/>
                    </a:ext>
                  </a:extLst>
                </a:gridCol>
              </a:tblGrid>
              <a:tr h="187050">
                <a:tc rowSpan="2">
                  <a:txBody>
                    <a:bodyPr/>
                    <a:lstStyle/>
                    <a:p>
                      <a:pPr algn="ctr" fontAlgn="ctr"/>
                      <a:r>
                        <a:rPr lang="en-TT" sz="1000" b="1" u="none" strike="noStrike" dirty="0">
                          <a:effectLst/>
                        </a:rPr>
                        <a:t>Country</a:t>
                      </a:r>
                      <a:endParaRPr lang="en-TT" sz="1000" b="1" i="0" u="none" strike="noStrike" dirty="0">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b="1" u="none" strike="noStrike">
                          <a:effectLst/>
                        </a:rPr>
                        <a:t>Wastewater Source</a:t>
                      </a:r>
                      <a:endParaRPr lang="en-TT" sz="1000" b="1"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b="1" u="none" strike="noStrike" dirty="0">
                          <a:effectLst/>
                        </a:rPr>
                        <a:t>Receiving body</a:t>
                      </a:r>
                      <a:endParaRPr lang="en-TT" sz="1000" b="1" i="0" u="none" strike="noStrike" dirty="0">
                        <a:solidFill>
                          <a:srgbClr val="000000"/>
                        </a:solidFill>
                        <a:effectLst/>
                        <a:latin typeface="Calibri" panose="020F0502020204030204" pitchFamily="34" charset="0"/>
                      </a:endParaRPr>
                    </a:p>
                  </a:txBody>
                  <a:tcPr marL="0" marR="0" marT="0" marB="0" anchor="ctr"/>
                </a:tc>
                <a:tc gridSpan="12">
                  <a:txBody>
                    <a:bodyPr/>
                    <a:lstStyle/>
                    <a:p>
                      <a:pPr algn="ctr" fontAlgn="ctr"/>
                      <a:r>
                        <a:rPr lang="en-TT" sz="1000" b="1" u="none" strike="noStrike">
                          <a:effectLst/>
                        </a:rPr>
                        <a:t>Parameters (mg/L)</a:t>
                      </a:r>
                      <a:endParaRPr lang="en-TT" sz="10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extLst>
                  <a:ext uri="{0D108BD9-81ED-4DB2-BD59-A6C34878D82A}">
                    <a16:rowId xmlns:a16="http://schemas.microsoft.com/office/drawing/2014/main" val="3724317222"/>
                  </a:ext>
                </a:extLst>
              </a:tr>
              <a:tr h="185257">
                <a:tc vMerge="1">
                  <a:txBody>
                    <a:bodyPr/>
                    <a:lstStyle/>
                    <a:p>
                      <a:endParaRPr lang="en-TT"/>
                    </a:p>
                  </a:txBody>
                  <a:tcPr/>
                </a:tc>
                <a:tc vMerge="1">
                  <a:txBody>
                    <a:bodyPr/>
                    <a:lstStyle/>
                    <a:p>
                      <a:endParaRPr lang="en-TT"/>
                    </a:p>
                  </a:txBody>
                  <a:tcPr/>
                </a:tc>
                <a:tc vMerge="1">
                  <a:txBody>
                    <a:bodyPr/>
                    <a:lstStyle/>
                    <a:p>
                      <a:endParaRPr lang="en-TT"/>
                    </a:p>
                  </a:txBody>
                  <a:tcPr/>
                </a:tc>
                <a:tc>
                  <a:txBody>
                    <a:bodyPr/>
                    <a:lstStyle/>
                    <a:p>
                      <a:pPr algn="ctr" fontAlgn="ctr"/>
                      <a:r>
                        <a:rPr lang="en-TT" sz="1000" b="1" u="none" strike="noStrike" dirty="0">
                          <a:effectLst/>
                        </a:rPr>
                        <a:t>P or TP</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a:effectLst/>
                        </a:rPr>
                        <a:t>P0</a:t>
                      </a:r>
                      <a:r>
                        <a:rPr lang="en-TT" sz="1000" b="1" u="none" strike="noStrike" baseline="-25000">
                          <a:effectLst/>
                        </a:rPr>
                        <a:t>4</a:t>
                      </a:r>
                      <a:r>
                        <a:rPr lang="en-TT" sz="1000" b="1" u="none" strike="noStrike" baseline="30000">
                          <a:effectLst/>
                        </a:rPr>
                        <a:t>3-</a:t>
                      </a:r>
                      <a:endParaRPr lang="en-TT"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P-P0</a:t>
                      </a:r>
                      <a:r>
                        <a:rPr lang="en-TT" sz="1000" b="1" u="none" strike="noStrike" baseline="-25000" dirty="0">
                          <a:effectLst/>
                        </a:rPr>
                        <a:t>4</a:t>
                      </a:r>
                      <a:r>
                        <a:rPr lang="en-TT" sz="1000" b="1" u="none" strike="noStrike" baseline="30000" dirty="0">
                          <a:effectLst/>
                        </a:rPr>
                        <a:t>3-</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 or TN</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TKN</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NO</a:t>
                      </a:r>
                      <a:r>
                        <a:rPr lang="en-TT" sz="1000" b="1" u="none" strike="noStrike" baseline="-25000" dirty="0">
                          <a:effectLst/>
                        </a:rPr>
                        <a:t>3</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N-NO</a:t>
                      </a:r>
                      <a:r>
                        <a:rPr lang="en-TT" sz="1000" b="1" u="none" strike="noStrike" baseline="-25000" dirty="0">
                          <a:effectLst/>
                        </a:rPr>
                        <a:t>3</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NO</a:t>
                      </a:r>
                      <a:r>
                        <a:rPr lang="en-TT" sz="1000" b="1" u="none" strike="noStrike" baseline="-25000" dirty="0">
                          <a:effectLst/>
                        </a:rPr>
                        <a:t>2</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N-NO</a:t>
                      </a:r>
                      <a:r>
                        <a:rPr lang="en-TT" sz="1000" b="1" u="none" strike="noStrike" baseline="-25000" dirty="0">
                          <a:effectLst/>
                        </a:rPr>
                        <a:t>2</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N-NH</a:t>
                      </a:r>
                      <a:r>
                        <a:rPr lang="en-TT" sz="1000" b="1" u="none" strike="noStrike" baseline="-25000" dirty="0">
                          <a:effectLst/>
                        </a:rPr>
                        <a:t>3</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N-NH</a:t>
                      </a:r>
                      <a:r>
                        <a:rPr lang="en-TT" sz="1000" b="1" u="none" strike="noStrike" baseline="-25000" dirty="0">
                          <a:effectLst/>
                        </a:rPr>
                        <a:t>4</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N-NH</a:t>
                      </a:r>
                      <a:r>
                        <a:rPr lang="en-TT" sz="1000" b="1" u="none" strike="noStrike" baseline="-25000" dirty="0">
                          <a:effectLst/>
                        </a:rPr>
                        <a:t>4</a:t>
                      </a:r>
                      <a:r>
                        <a:rPr lang="en-TT" sz="1000" b="1" u="none" strike="noStrike" baseline="30000" dirty="0">
                          <a:effectLst/>
                        </a:rPr>
                        <a:t>+</a:t>
                      </a:r>
                      <a:r>
                        <a:rPr lang="en-TT" sz="1000" b="1" u="none" strike="noStrike" dirty="0">
                          <a:effectLst/>
                        </a:rPr>
                        <a:t> + NO</a:t>
                      </a:r>
                      <a:r>
                        <a:rPr lang="en-TT" sz="1000" b="1" u="none" strike="noStrike" baseline="-25000" dirty="0">
                          <a:effectLst/>
                        </a:rPr>
                        <a:t>3</a:t>
                      </a:r>
                      <a:endParaRPr lang="en-TT" sz="1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51936995"/>
                  </a:ext>
                </a:extLst>
              </a:tr>
              <a:tr h="1243018">
                <a:tc rowSpan="3">
                  <a:txBody>
                    <a:bodyPr/>
                    <a:lstStyle/>
                    <a:p>
                      <a:pPr algn="ctr" fontAlgn="ctr"/>
                      <a:r>
                        <a:rPr lang="en-TT" sz="900" b="1" u="none" strike="noStrike" dirty="0">
                          <a:effectLst/>
                        </a:rPr>
                        <a:t>Guatemala</a:t>
                      </a:r>
                      <a:endParaRPr lang="en-TT" sz="9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Municipal wastewater with complete treatment systems, at least, for the two (2) main discharges that are reported without treatment in the inventory.</a:t>
                      </a:r>
                      <a:endParaRPr lang="en-US" sz="9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n-TT" sz="900" u="none" strike="noStrike">
                          <a:effectLst/>
                        </a:rPr>
                        <a:t>Receiving bodies, unspecified.</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40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150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59879572"/>
                  </a:ext>
                </a:extLst>
              </a:tr>
              <a:tr h="621509">
                <a:tc vMerge="1">
                  <a:txBody>
                    <a:bodyPr/>
                    <a:lstStyle/>
                    <a:p>
                      <a:endParaRPr lang="en-TT"/>
                    </a:p>
                  </a:txBody>
                  <a:tcPr/>
                </a:tc>
                <a:tc>
                  <a:txBody>
                    <a:bodyPr/>
                    <a:lstStyle/>
                    <a:p>
                      <a:pPr algn="ctr" fontAlgn="ctr"/>
                      <a:r>
                        <a:rPr lang="en-US" sz="900" u="none" strike="noStrike">
                          <a:effectLst/>
                        </a:rPr>
                        <a:t>Municipal wastewater with treatment systems for 60% of discharge</a:t>
                      </a:r>
                      <a:endParaRPr lang="en-US" sz="9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900" u="none" strike="noStrike">
                          <a:effectLst/>
                        </a:rPr>
                        <a:t>20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70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27376458"/>
                  </a:ext>
                </a:extLst>
              </a:tr>
              <a:tr h="573701">
                <a:tc vMerge="1">
                  <a:txBody>
                    <a:bodyPr/>
                    <a:lstStyle/>
                    <a:p>
                      <a:endParaRPr lang="en-TT"/>
                    </a:p>
                  </a:txBody>
                  <a:tcPr/>
                </a:tc>
                <a:tc>
                  <a:txBody>
                    <a:bodyPr/>
                    <a:lstStyle/>
                    <a:p>
                      <a:pPr algn="ctr" fontAlgn="ctr"/>
                      <a:r>
                        <a:rPr lang="en-US" sz="900" u="none" strike="noStrike">
                          <a:effectLst/>
                        </a:rPr>
                        <a:t>Municipal wastewater with treatment systems for 40% of discharges</a:t>
                      </a:r>
                      <a:endParaRPr lang="en-US" sz="9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900" u="none" strike="noStrike">
                          <a:effectLst/>
                        </a:rPr>
                        <a:t>10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20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04562937"/>
                  </a:ext>
                </a:extLst>
              </a:tr>
              <a:tr h="717126">
                <a:tc>
                  <a:txBody>
                    <a:bodyPr/>
                    <a:lstStyle/>
                    <a:p>
                      <a:pPr algn="ctr" fontAlgn="ctr"/>
                      <a:r>
                        <a:rPr lang="en-TT" sz="900" b="1" u="none" strike="noStrike" dirty="0">
                          <a:effectLst/>
                        </a:rPr>
                        <a:t>Dominican Republic</a:t>
                      </a:r>
                      <a:endParaRPr lang="en-TT" sz="9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Municipal wastewater for populations over 10,000 inhabitants. For minors not determined.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Coastal waters</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8</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 </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a:effectLst/>
                        </a:rPr>
                        <a:t>30</a:t>
                      </a:r>
                      <a:endParaRPr lang="en-TT"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900" u="none" strike="noStrike" dirty="0">
                          <a:effectLst/>
                        </a:rPr>
                        <a:t>50</a:t>
                      </a:r>
                      <a:endParaRPr lang="en-TT"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41836104"/>
                  </a:ext>
                </a:extLst>
              </a:tr>
            </a:tbl>
          </a:graphicData>
        </a:graphic>
      </p:graphicFrame>
    </p:spTree>
    <p:extLst>
      <p:ext uri="{BB962C8B-B14F-4D97-AF65-F5344CB8AC3E}">
        <p14:creationId xmlns:p14="http://schemas.microsoft.com/office/powerpoint/2010/main" val="2305100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SPANISH SPEAKING COUNTRIES</a:t>
            </a:r>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26</a:t>
            </a:fld>
            <a:endParaRPr lang="en-TT"/>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3462344"/>
              </p:ext>
            </p:extLst>
          </p:nvPr>
        </p:nvGraphicFramePr>
        <p:xfrm>
          <a:off x="656195" y="2231927"/>
          <a:ext cx="10458007" cy="4065175"/>
        </p:xfrm>
        <a:graphic>
          <a:graphicData uri="http://schemas.openxmlformats.org/drawingml/2006/table">
            <a:tbl>
              <a:tblPr>
                <a:tableStyleId>{5C22544A-7EE6-4342-B048-85BDC9FD1C3A}</a:tableStyleId>
              </a:tblPr>
              <a:tblGrid>
                <a:gridCol w="1162000">
                  <a:extLst>
                    <a:ext uri="{9D8B030D-6E8A-4147-A177-3AD203B41FA5}">
                      <a16:colId xmlns:a16="http://schemas.microsoft.com/office/drawing/2014/main" val="1969828698"/>
                    </a:ext>
                  </a:extLst>
                </a:gridCol>
                <a:gridCol w="1106667">
                  <a:extLst>
                    <a:ext uri="{9D8B030D-6E8A-4147-A177-3AD203B41FA5}">
                      <a16:colId xmlns:a16="http://schemas.microsoft.com/office/drawing/2014/main" val="4291434727"/>
                    </a:ext>
                  </a:extLst>
                </a:gridCol>
                <a:gridCol w="1420513">
                  <a:extLst>
                    <a:ext uri="{9D8B030D-6E8A-4147-A177-3AD203B41FA5}">
                      <a16:colId xmlns:a16="http://schemas.microsoft.com/office/drawing/2014/main" val="3183227610"/>
                    </a:ext>
                  </a:extLst>
                </a:gridCol>
                <a:gridCol w="305887">
                  <a:extLst>
                    <a:ext uri="{9D8B030D-6E8A-4147-A177-3AD203B41FA5}">
                      <a16:colId xmlns:a16="http://schemas.microsoft.com/office/drawing/2014/main" val="1229067010"/>
                    </a:ext>
                  </a:extLst>
                </a:gridCol>
                <a:gridCol w="575467">
                  <a:extLst>
                    <a:ext uri="{9D8B030D-6E8A-4147-A177-3AD203B41FA5}">
                      <a16:colId xmlns:a16="http://schemas.microsoft.com/office/drawing/2014/main" val="2117444972"/>
                    </a:ext>
                  </a:extLst>
                </a:gridCol>
                <a:gridCol w="575467">
                  <a:extLst>
                    <a:ext uri="{9D8B030D-6E8A-4147-A177-3AD203B41FA5}">
                      <a16:colId xmlns:a16="http://schemas.microsoft.com/office/drawing/2014/main" val="2597950125"/>
                    </a:ext>
                  </a:extLst>
                </a:gridCol>
                <a:gridCol w="553334">
                  <a:extLst>
                    <a:ext uri="{9D8B030D-6E8A-4147-A177-3AD203B41FA5}">
                      <a16:colId xmlns:a16="http://schemas.microsoft.com/office/drawing/2014/main" val="1700543143"/>
                    </a:ext>
                  </a:extLst>
                </a:gridCol>
                <a:gridCol w="553334">
                  <a:extLst>
                    <a:ext uri="{9D8B030D-6E8A-4147-A177-3AD203B41FA5}">
                      <a16:colId xmlns:a16="http://schemas.microsoft.com/office/drawing/2014/main" val="4029531971"/>
                    </a:ext>
                  </a:extLst>
                </a:gridCol>
                <a:gridCol w="553334">
                  <a:extLst>
                    <a:ext uri="{9D8B030D-6E8A-4147-A177-3AD203B41FA5}">
                      <a16:colId xmlns:a16="http://schemas.microsoft.com/office/drawing/2014/main" val="1164553341"/>
                    </a:ext>
                  </a:extLst>
                </a:gridCol>
                <a:gridCol w="553334">
                  <a:extLst>
                    <a:ext uri="{9D8B030D-6E8A-4147-A177-3AD203B41FA5}">
                      <a16:colId xmlns:a16="http://schemas.microsoft.com/office/drawing/2014/main" val="2829127415"/>
                    </a:ext>
                  </a:extLst>
                </a:gridCol>
                <a:gridCol w="553334">
                  <a:extLst>
                    <a:ext uri="{9D8B030D-6E8A-4147-A177-3AD203B41FA5}">
                      <a16:colId xmlns:a16="http://schemas.microsoft.com/office/drawing/2014/main" val="1674677989"/>
                    </a:ext>
                  </a:extLst>
                </a:gridCol>
                <a:gridCol w="553334">
                  <a:extLst>
                    <a:ext uri="{9D8B030D-6E8A-4147-A177-3AD203B41FA5}">
                      <a16:colId xmlns:a16="http://schemas.microsoft.com/office/drawing/2014/main" val="1336457654"/>
                    </a:ext>
                  </a:extLst>
                </a:gridCol>
                <a:gridCol w="553334">
                  <a:extLst>
                    <a:ext uri="{9D8B030D-6E8A-4147-A177-3AD203B41FA5}">
                      <a16:colId xmlns:a16="http://schemas.microsoft.com/office/drawing/2014/main" val="4289269722"/>
                    </a:ext>
                  </a:extLst>
                </a:gridCol>
                <a:gridCol w="719334">
                  <a:extLst>
                    <a:ext uri="{9D8B030D-6E8A-4147-A177-3AD203B41FA5}">
                      <a16:colId xmlns:a16="http://schemas.microsoft.com/office/drawing/2014/main" val="4249771478"/>
                    </a:ext>
                  </a:extLst>
                </a:gridCol>
                <a:gridCol w="719334">
                  <a:extLst>
                    <a:ext uri="{9D8B030D-6E8A-4147-A177-3AD203B41FA5}">
                      <a16:colId xmlns:a16="http://schemas.microsoft.com/office/drawing/2014/main" val="2604630775"/>
                    </a:ext>
                  </a:extLst>
                </a:gridCol>
              </a:tblGrid>
              <a:tr h="162822">
                <a:tc rowSpan="2">
                  <a:txBody>
                    <a:bodyPr/>
                    <a:lstStyle/>
                    <a:p>
                      <a:pPr algn="ctr" fontAlgn="ctr"/>
                      <a:r>
                        <a:rPr lang="en-TT" sz="1000" b="1" u="none" strike="noStrike" dirty="0">
                          <a:effectLst/>
                        </a:rPr>
                        <a:t>Country</a:t>
                      </a:r>
                      <a:endParaRPr lang="en-TT" sz="1000" b="1" i="0" u="none" strike="noStrike" dirty="0">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b="1" u="none" strike="noStrike" dirty="0">
                          <a:effectLst/>
                        </a:rPr>
                        <a:t>Wastewater Source</a:t>
                      </a:r>
                      <a:endParaRPr lang="en-TT" sz="1000" b="1" i="0" u="none" strike="noStrike" dirty="0">
                        <a:solidFill>
                          <a:srgbClr val="000000"/>
                        </a:solidFill>
                        <a:effectLst/>
                        <a:latin typeface="Calibri" panose="020F0502020204030204" pitchFamily="34" charset="0"/>
                      </a:endParaRPr>
                    </a:p>
                  </a:txBody>
                  <a:tcPr marL="0" marR="0" marT="0" marB="0" anchor="ctr"/>
                </a:tc>
                <a:tc rowSpan="2">
                  <a:txBody>
                    <a:bodyPr/>
                    <a:lstStyle/>
                    <a:p>
                      <a:pPr algn="ctr" fontAlgn="ctr"/>
                      <a:r>
                        <a:rPr lang="en-TT" sz="1000" b="1" u="none" strike="noStrike" dirty="0">
                          <a:effectLst/>
                        </a:rPr>
                        <a:t>Receiving body</a:t>
                      </a:r>
                      <a:endParaRPr lang="en-TT" sz="1000" b="1" i="0" u="none" strike="noStrike" dirty="0">
                        <a:solidFill>
                          <a:srgbClr val="000000"/>
                        </a:solidFill>
                        <a:effectLst/>
                        <a:latin typeface="Calibri" panose="020F0502020204030204" pitchFamily="34" charset="0"/>
                      </a:endParaRPr>
                    </a:p>
                  </a:txBody>
                  <a:tcPr marL="0" marR="0" marT="0" marB="0" anchor="ctr"/>
                </a:tc>
                <a:tc gridSpan="12">
                  <a:txBody>
                    <a:bodyPr/>
                    <a:lstStyle/>
                    <a:p>
                      <a:pPr algn="ctr" fontAlgn="ctr"/>
                      <a:r>
                        <a:rPr lang="en-TT" sz="1000" b="1" u="none" strike="noStrike">
                          <a:effectLst/>
                        </a:rPr>
                        <a:t>Parameters (mg/L)</a:t>
                      </a:r>
                      <a:endParaRPr lang="en-TT" sz="10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extLst>
                  <a:ext uri="{0D108BD9-81ED-4DB2-BD59-A6C34878D82A}">
                    <a16:rowId xmlns:a16="http://schemas.microsoft.com/office/drawing/2014/main" val="2822310399"/>
                  </a:ext>
                </a:extLst>
              </a:tr>
              <a:tr h="321846">
                <a:tc vMerge="1">
                  <a:txBody>
                    <a:bodyPr/>
                    <a:lstStyle/>
                    <a:p>
                      <a:endParaRPr lang="en-TT"/>
                    </a:p>
                  </a:txBody>
                  <a:tcPr/>
                </a:tc>
                <a:tc vMerge="1">
                  <a:txBody>
                    <a:bodyPr/>
                    <a:lstStyle/>
                    <a:p>
                      <a:endParaRPr lang="en-TT"/>
                    </a:p>
                  </a:txBody>
                  <a:tcPr/>
                </a:tc>
                <a:tc vMerge="1">
                  <a:txBody>
                    <a:bodyPr/>
                    <a:lstStyle/>
                    <a:p>
                      <a:endParaRPr lang="en-TT"/>
                    </a:p>
                  </a:txBody>
                  <a:tcPr/>
                </a:tc>
                <a:tc>
                  <a:txBody>
                    <a:bodyPr/>
                    <a:lstStyle/>
                    <a:p>
                      <a:pPr algn="ctr" fontAlgn="ctr"/>
                      <a:r>
                        <a:rPr lang="en-TT" sz="1000" b="1" u="none" strike="noStrike" dirty="0">
                          <a:effectLst/>
                        </a:rPr>
                        <a:t>P or TP</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P0</a:t>
                      </a:r>
                      <a:r>
                        <a:rPr lang="en-TT" sz="1000" b="1" u="none" strike="noStrike" baseline="-25000" dirty="0">
                          <a:effectLst/>
                        </a:rPr>
                        <a:t>4</a:t>
                      </a:r>
                      <a:r>
                        <a:rPr lang="en-TT" sz="1000" b="1" u="none" strike="noStrike" baseline="30000" dirty="0">
                          <a:effectLst/>
                        </a:rPr>
                        <a:t>3-</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P-P0</a:t>
                      </a:r>
                      <a:r>
                        <a:rPr lang="en-TT" sz="1000" b="1" u="none" strike="noStrike" baseline="-25000" dirty="0">
                          <a:effectLst/>
                        </a:rPr>
                        <a:t>4</a:t>
                      </a:r>
                      <a:r>
                        <a:rPr lang="en-TT" sz="1000" b="1" u="none" strike="noStrike" baseline="30000" dirty="0">
                          <a:effectLst/>
                        </a:rPr>
                        <a:t>3-</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 or TN</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TKN</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NO</a:t>
                      </a:r>
                      <a:r>
                        <a:rPr lang="en-TT" sz="1000" b="1" u="none" strike="noStrike" baseline="-25000" dirty="0">
                          <a:effectLst/>
                        </a:rPr>
                        <a:t>3</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N-NO</a:t>
                      </a:r>
                      <a:r>
                        <a:rPr lang="en-TT" sz="1000" b="1" u="none" strike="noStrike" baseline="-25000" dirty="0">
                          <a:effectLst/>
                        </a:rPr>
                        <a:t>3</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NO</a:t>
                      </a:r>
                      <a:r>
                        <a:rPr lang="en-TT" sz="1000" b="1" u="none" strike="noStrike" baseline="-25000" dirty="0">
                          <a:effectLst/>
                        </a:rPr>
                        <a:t>2</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N-NO</a:t>
                      </a:r>
                      <a:r>
                        <a:rPr lang="en-TT" sz="1000" b="1" u="none" strike="noStrike" baseline="-25000" dirty="0">
                          <a:effectLst/>
                        </a:rPr>
                        <a:t>2</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N-NH</a:t>
                      </a:r>
                      <a:r>
                        <a:rPr lang="en-TT" sz="1000" b="1" u="none" strike="noStrike" baseline="-25000" dirty="0">
                          <a:effectLst/>
                        </a:rPr>
                        <a:t>3</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N-NH</a:t>
                      </a:r>
                      <a:r>
                        <a:rPr lang="en-TT" sz="1000" b="1" u="none" strike="noStrike" baseline="-25000" dirty="0">
                          <a:effectLst/>
                        </a:rPr>
                        <a:t>4</a:t>
                      </a:r>
                      <a:r>
                        <a:rPr lang="en-TT" sz="1000" b="1" u="none" strike="noStrike" baseline="30000" dirty="0">
                          <a:effectLst/>
                        </a:rPr>
                        <a:t>+</a:t>
                      </a:r>
                      <a:endParaRPr lang="en-TT"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TT" sz="1000" b="1" u="none" strike="noStrike" dirty="0">
                          <a:effectLst/>
                        </a:rPr>
                        <a:t>N-NH</a:t>
                      </a:r>
                      <a:r>
                        <a:rPr lang="en-TT" sz="1000" b="1" u="none" strike="noStrike" baseline="-25000" dirty="0">
                          <a:effectLst/>
                        </a:rPr>
                        <a:t>4</a:t>
                      </a:r>
                      <a:r>
                        <a:rPr lang="en-TT" sz="1000" b="1" u="none" strike="noStrike" baseline="30000" dirty="0">
                          <a:effectLst/>
                        </a:rPr>
                        <a:t>+</a:t>
                      </a:r>
                      <a:r>
                        <a:rPr lang="en-TT" sz="1000" b="1" u="none" strike="noStrike" dirty="0">
                          <a:effectLst/>
                        </a:rPr>
                        <a:t> + NO</a:t>
                      </a:r>
                      <a:r>
                        <a:rPr lang="en-TT" sz="1000" b="1" u="none" strike="noStrike" baseline="-25000" dirty="0">
                          <a:effectLst/>
                        </a:rPr>
                        <a:t>3</a:t>
                      </a:r>
                      <a:endParaRPr lang="en-TT" sz="1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32582818"/>
                  </a:ext>
                </a:extLst>
              </a:tr>
              <a:tr h="437936">
                <a:tc rowSpan="2">
                  <a:txBody>
                    <a:bodyPr/>
                    <a:lstStyle/>
                    <a:p>
                      <a:pPr algn="ctr" fontAlgn="ctr"/>
                      <a:r>
                        <a:rPr lang="en-TT" sz="800" b="1" u="none" strike="noStrike" dirty="0">
                          <a:effectLst/>
                        </a:rPr>
                        <a:t>Nicaragua </a:t>
                      </a:r>
                      <a:endParaRPr lang="en-TT" sz="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Discharges from sanitary sewer treatment systems</a:t>
                      </a:r>
                      <a:endParaRPr lang="en-US" sz="800" b="0"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en-TT" sz="800" u="none" strike="noStrike">
                          <a:effectLst/>
                        </a:rPr>
                        <a:t>Receiving bodies</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15</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45</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54069872"/>
                  </a:ext>
                </a:extLst>
              </a:tr>
              <a:tr h="514954">
                <a:tc vMerge="1">
                  <a:txBody>
                    <a:bodyPr/>
                    <a:lstStyle/>
                    <a:p>
                      <a:endParaRPr lang="en-TT"/>
                    </a:p>
                  </a:txBody>
                  <a:tcPr/>
                </a:tc>
                <a:tc>
                  <a:txBody>
                    <a:bodyPr/>
                    <a:lstStyle/>
                    <a:p>
                      <a:pPr algn="ctr" fontAlgn="ctr"/>
                      <a:r>
                        <a:rPr lang="en-US" sz="800" u="none" strike="noStrike">
                          <a:effectLst/>
                        </a:rPr>
                        <a:t>Discharges from domestic wastewater treatment systems</a:t>
                      </a:r>
                      <a:endParaRPr lang="en-US" sz="800" b="0" i="0" u="none" strike="noStrike">
                        <a:solidFill>
                          <a:srgbClr val="000000"/>
                        </a:solidFill>
                        <a:effectLst/>
                        <a:latin typeface="Calibri" panose="020F0502020204030204" pitchFamily="34" charset="0"/>
                      </a:endParaRPr>
                    </a:p>
                  </a:txBody>
                  <a:tcPr marL="0" marR="0" marT="0" marB="0" anchor="ctr"/>
                </a:tc>
                <a:tc vMerge="1">
                  <a:txBody>
                    <a:bodyPr/>
                    <a:lstStyle/>
                    <a:p>
                      <a:endParaRPr lang="en-TT"/>
                    </a:p>
                  </a:txBody>
                  <a:tcPr/>
                </a:tc>
                <a:tc>
                  <a:txBody>
                    <a:bodyPr/>
                    <a:lstStyle/>
                    <a:p>
                      <a:pPr algn="ctr" fontAlgn="ctr"/>
                      <a:r>
                        <a:rPr lang="en-TT" sz="800" u="none" strike="noStrike">
                          <a:effectLst/>
                        </a:rPr>
                        <a:t>10</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30</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69357909"/>
                  </a:ext>
                </a:extLst>
              </a:tr>
              <a:tr h="583915">
                <a:tc rowSpan="5">
                  <a:txBody>
                    <a:bodyPr/>
                    <a:lstStyle/>
                    <a:p>
                      <a:pPr algn="ctr" fontAlgn="ctr"/>
                      <a:r>
                        <a:rPr lang="en-TT" sz="800" b="1" u="none" strike="noStrike" dirty="0">
                          <a:effectLst/>
                        </a:rPr>
                        <a:t>Cuba</a:t>
                      </a:r>
                      <a:endParaRPr lang="en-TT" sz="800" b="1" i="0" u="none" strike="noStrike" dirty="0">
                        <a:solidFill>
                          <a:srgbClr val="000000"/>
                        </a:solidFill>
                        <a:effectLst/>
                        <a:latin typeface="Calibri" panose="020F0502020204030204" pitchFamily="34" charset="0"/>
                      </a:endParaRPr>
                    </a:p>
                  </a:txBody>
                  <a:tcPr marL="0" marR="0" marT="0" marB="0" anchor="ctr"/>
                </a:tc>
                <a:tc rowSpan="5">
                  <a:txBody>
                    <a:bodyPr/>
                    <a:lstStyle/>
                    <a:p>
                      <a:pPr algn="ctr" fontAlgn="ctr"/>
                      <a:r>
                        <a:rPr lang="en-US" sz="800" u="none" strike="noStrike">
                          <a:effectLst/>
                        </a:rPr>
                        <a:t>Sewage water (Does not specify the typology).</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Marine areas of ecological conservation zones or protected areas. (Class A).</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5</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10</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78323154"/>
                  </a:ext>
                </a:extLst>
              </a:tr>
              <a:tr h="437936">
                <a:tc vMerge="1">
                  <a:txBody>
                    <a:bodyPr/>
                    <a:lstStyle/>
                    <a:p>
                      <a:endParaRPr lang="en-TT"/>
                    </a:p>
                  </a:txBody>
                  <a:tcPr/>
                </a:tc>
                <a:tc vMerge="1">
                  <a:txBody>
                    <a:bodyPr/>
                    <a:lstStyle/>
                    <a:p>
                      <a:endParaRPr lang="en-TT"/>
                    </a:p>
                  </a:txBody>
                  <a:tcPr/>
                </a:tc>
                <a:tc>
                  <a:txBody>
                    <a:bodyPr/>
                    <a:lstStyle/>
                    <a:p>
                      <a:pPr algn="ctr" fontAlgn="ctr"/>
                      <a:r>
                        <a:rPr lang="en-US" sz="800" u="none" strike="noStrike">
                          <a:effectLst/>
                        </a:rPr>
                        <a:t>Marine areas where fishing takes place (Class C).</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7</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20</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9297343"/>
                  </a:ext>
                </a:extLst>
              </a:tr>
              <a:tr h="437936">
                <a:tc vMerge="1">
                  <a:txBody>
                    <a:bodyPr/>
                    <a:lstStyle/>
                    <a:p>
                      <a:endParaRPr lang="en-TT"/>
                    </a:p>
                  </a:txBody>
                  <a:tcPr/>
                </a:tc>
                <a:tc vMerge="1">
                  <a:txBody>
                    <a:bodyPr/>
                    <a:lstStyle/>
                    <a:p>
                      <a:endParaRPr lang="en-TT"/>
                    </a:p>
                  </a:txBody>
                  <a:tcPr/>
                </a:tc>
                <a:tc>
                  <a:txBody>
                    <a:bodyPr/>
                    <a:lstStyle/>
                    <a:p>
                      <a:pPr algn="ctr" fontAlgn="ctr"/>
                      <a:r>
                        <a:rPr lang="en-US" sz="800" u="none" strike="noStrike">
                          <a:effectLst/>
                        </a:rPr>
                        <a:t>Marine areas whose waters are for industrial use (Class D).</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10</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40</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4314050"/>
                  </a:ext>
                </a:extLst>
              </a:tr>
              <a:tr h="583915">
                <a:tc vMerge="1">
                  <a:txBody>
                    <a:bodyPr/>
                    <a:lstStyle/>
                    <a:p>
                      <a:endParaRPr lang="en-TT"/>
                    </a:p>
                  </a:txBody>
                  <a:tcPr/>
                </a:tc>
                <a:tc vMerge="1">
                  <a:txBody>
                    <a:bodyPr/>
                    <a:lstStyle/>
                    <a:p>
                      <a:endParaRPr lang="en-TT"/>
                    </a:p>
                  </a:txBody>
                  <a:tcPr/>
                </a:tc>
                <a:tc>
                  <a:txBody>
                    <a:bodyPr/>
                    <a:lstStyle/>
                    <a:p>
                      <a:pPr algn="ctr" fontAlgn="ctr"/>
                      <a:r>
                        <a:rPr lang="en-US" sz="800" u="none" strike="noStrike">
                          <a:effectLst/>
                        </a:rPr>
                        <a:t>Marine areas in bays where maritime-port activity takes place (Class E).</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5</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20</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87450285"/>
                  </a:ext>
                </a:extLst>
              </a:tr>
              <a:tr h="583915">
                <a:tc vMerge="1">
                  <a:txBody>
                    <a:bodyPr/>
                    <a:lstStyle/>
                    <a:p>
                      <a:endParaRPr lang="en-TT"/>
                    </a:p>
                  </a:txBody>
                  <a:tcPr/>
                </a:tc>
                <a:tc vMerge="1">
                  <a:txBody>
                    <a:bodyPr/>
                    <a:lstStyle/>
                    <a:p>
                      <a:endParaRPr lang="en-TT"/>
                    </a:p>
                  </a:txBody>
                  <a:tcPr/>
                </a:tc>
                <a:tc>
                  <a:txBody>
                    <a:bodyPr/>
                    <a:lstStyle/>
                    <a:p>
                      <a:pPr algn="ctr" fontAlgn="ctr"/>
                      <a:r>
                        <a:rPr lang="en-US" sz="800" u="none" strike="noStrike">
                          <a:effectLst/>
                        </a:rPr>
                        <a:t>Marine areas in bays where maritime-port activity takes place (Class 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10</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40</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a:effectLst/>
                        </a:rPr>
                        <a:t> </a:t>
                      </a:r>
                      <a:endParaRPr lang="en-TT"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TT" sz="800" u="none" strike="noStrike" dirty="0">
                          <a:effectLst/>
                        </a:rPr>
                        <a:t> </a:t>
                      </a:r>
                      <a:endParaRPr lang="en-TT" sz="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33982535"/>
                  </a:ext>
                </a:extLst>
              </a:tr>
            </a:tbl>
          </a:graphicData>
        </a:graphic>
      </p:graphicFrame>
    </p:spTree>
    <p:extLst>
      <p:ext uri="{BB962C8B-B14F-4D97-AF65-F5344CB8AC3E}">
        <p14:creationId xmlns:p14="http://schemas.microsoft.com/office/powerpoint/2010/main" val="829310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Existing N and P Limits in WCR</a:t>
            </a:r>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27</a:t>
            </a:fld>
            <a:endParaRPr lang="en-TT"/>
          </a:p>
        </p:txBody>
      </p:sp>
      <p:pic>
        <p:nvPicPr>
          <p:cNvPr id="6"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235" y="1895946"/>
            <a:ext cx="8293528" cy="4665109"/>
          </a:xfrm>
        </p:spPr>
      </p:pic>
    </p:spTree>
    <p:extLst>
      <p:ext uri="{BB962C8B-B14F-4D97-AF65-F5344CB8AC3E}">
        <p14:creationId xmlns:p14="http://schemas.microsoft.com/office/powerpoint/2010/main" val="969743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Key Observations in WCR</a:t>
            </a:r>
            <a:endParaRPr lang="en-TT" dirty="0"/>
          </a:p>
        </p:txBody>
      </p:sp>
      <p:sp>
        <p:nvSpPr>
          <p:cNvPr id="3" name="Content Placeholder 2"/>
          <p:cNvSpPr>
            <a:spLocks noGrp="1"/>
          </p:cNvSpPr>
          <p:nvPr>
            <p:ph idx="1"/>
          </p:nvPr>
        </p:nvSpPr>
        <p:spPr/>
        <p:txBody>
          <a:bodyPr/>
          <a:lstStyle/>
          <a:p>
            <a:r>
              <a:rPr lang="en-US" dirty="0" smtClean="0"/>
              <a:t>All countries have established </a:t>
            </a:r>
            <a:r>
              <a:rPr lang="en-US" dirty="0"/>
              <a:t>legislation that prohibits wastewater discharge into coastal waters.</a:t>
            </a:r>
            <a:endParaRPr lang="en-TT" dirty="0" smtClean="0"/>
          </a:p>
          <a:p>
            <a:r>
              <a:rPr lang="en-TT" dirty="0" smtClean="0"/>
              <a:t>Twelve countries (60%) have established MPLs for nutrients in wastewater discharge </a:t>
            </a:r>
          </a:p>
          <a:p>
            <a:r>
              <a:rPr lang="en-TT" dirty="0"/>
              <a:t>Significant variation in the forms of N and P compounds being monitored by countries in the </a:t>
            </a:r>
            <a:r>
              <a:rPr lang="en-TT" dirty="0" smtClean="0"/>
              <a:t>region. Limited uniformity in parameters being measured. </a:t>
            </a:r>
            <a:endParaRPr lang="en-TT" dirty="0"/>
          </a:p>
          <a:p>
            <a:r>
              <a:rPr lang="en-TT" dirty="0" smtClean="0"/>
              <a:t>Disparity in the ranges of concentrations in similar parameters</a:t>
            </a:r>
          </a:p>
          <a:p>
            <a:r>
              <a:rPr lang="en-TT" dirty="0" smtClean="0"/>
              <a:t>Most countries are measuring nutrient/pollutant concentrations vs load (flow x concentration)</a:t>
            </a:r>
          </a:p>
          <a:p>
            <a:endParaRPr lang="en-TT" dirty="0" smtClean="0"/>
          </a:p>
          <a:p>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28</a:t>
            </a:fld>
            <a:endParaRPr lang="en-TT"/>
          </a:p>
        </p:txBody>
      </p:sp>
    </p:spTree>
    <p:extLst>
      <p:ext uri="{BB962C8B-B14F-4D97-AF65-F5344CB8AC3E}">
        <p14:creationId xmlns:p14="http://schemas.microsoft.com/office/powerpoint/2010/main" val="4075350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Potential Recommendations</a:t>
            </a:r>
            <a:endParaRPr lang="en-TT" dirty="0"/>
          </a:p>
        </p:txBody>
      </p:sp>
      <p:sp>
        <p:nvSpPr>
          <p:cNvPr id="3" name="Content Placeholder 2"/>
          <p:cNvSpPr>
            <a:spLocks noGrp="1"/>
          </p:cNvSpPr>
          <p:nvPr>
            <p:ph idx="1"/>
          </p:nvPr>
        </p:nvSpPr>
        <p:spPr/>
        <p:txBody>
          <a:bodyPr/>
          <a:lstStyle/>
          <a:p>
            <a:r>
              <a:rPr lang="en-US" dirty="0" smtClean="0"/>
              <a:t>Nutrients compounds proposed are Total Nitrogen (TN) and Total Phosphorus (TP)</a:t>
            </a:r>
          </a:p>
          <a:p>
            <a:pPr lvl="1"/>
            <a:r>
              <a:rPr lang="en-US" dirty="0" smtClean="0"/>
              <a:t>These parameters include all forms of potential N and P compounds</a:t>
            </a:r>
          </a:p>
          <a:p>
            <a:pPr lvl="1"/>
            <a:r>
              <a:rPr lang="en-US" dirty="0" smtClean="0"/>
              <a:t>Avoids potential inaccuracies regarding the forms of nutrients measured</a:t>
            </a:r>
          </a:p>
          <a:p>
            <a:r>
              <a:rPr lang="en-US" dirty="0" smtClean="0"/>
              <a:t>A distinction should be made for wastewater sources – Separate limits for TN and TP should be established for Domestic and Industrial wastewater</a:t>
            </a:r>
          </a:p>
          <a:p>
            <a:r>
              <a:rPr lang="en-US" dirty="0" smtClean="0"/>
              <a:t>Separate limits for domestic wastewater discharges Class I and Class II waters (Future consideration of Industrial effluents) </a:t>
            </a:r>
          </a:p>
          <a:p>
            <a:r>
              <a:rPr lang="en-US" dirty="0" smtClean="0"/>
              <a:t>Proposed limits should be in the form of concentration to allow for easier integration</a:t>
            </a:r>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29</a:t>
            </a:fld>
            <a:endParaRPr lang="en-TT"/>
          </a:p>
        </p:txBody>
      </p:sp>
    </p:spTree>
    <p:extLst>
      <p:ext uri="{BB962C8B-B14F-4D97-AF65-F5344CB8AC3E}">
        <p14:creationId xmlns:p14="http://schemas.microsoft.com/office/powerpoint/2010/main" val="1842876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LBS Protocol - Annexes</a:t>
            </a:r>
            <a:endParaRPr lang="en-TT" dirty="0"/>
          </a:p>
        </p:txBody>
      </p:sp>
      <p:sp>
        <p:nvSpPr>
          <p:cNvPr id="3" name="Content Placeholder 2"/>
          <p:cNvSpPr>
            <a:spLocks noGrp="1"/>
          </p:cNvSpPr>
          <p:nvPr>
            <p:ph idx="1"/>
          </p:nvPr>
        </p:nvSpPr>
        <p:spPr/>
        <p:txBody>
          <a:bodyPr>
            <a:normAutofit/>
          </a:bodyPr>
          <a:lstStyle/>
          <a:p>
            <a:r>
              <a:rPr lang="en-US" dirty="0"/>
              <a:t>Annex I establishes a list of land-based sources and activities and their associated contaminants of greatest concern to the marine environment;</a:t>
            </a:r>
          </a:p>
          <a:p>
            <a:r>
              <a:rPr lang="en-US" dirty="0"/>
              <a:t>Annex II outlines and establishes the process for developing regional standards and practices for the prevention, reduction, and control of the sources and activities identified in Annex I.</a:t>
            </a:r>
          </a:p>
          <a:p>
            <a:r>
              <a:rPr lang="en-US" dirty="0"/>
              <a:t>Annex III establishes specific regional effluent limitations for domestic sewage; </a:t>
            </a:r>
          </a:p>
          <a:p>
            <a:r>
              <a:rPr lang="en-US" dirty="0"/>
              <a:t>Annex IV requires each Contracting Party to develop plans, </a:t>
            </a:r>
            <a:r>
              <a:rPr lang="en-US" dirty="0" err="1"/>
              <a:t>programmes</a:t>
            </a:r>
            <a:r>
              <a:rPr lang="en-US" dirty="0"/>
              <a:t> and other measures for the prevention, reduction and control of agricultural non-point sources of pollution</a:t>
            </a:r>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3</a:t>
            </a:fld>
            <a:endParaRPr lang="en-TT"/>
          </a:p>
        </p:txBody>
      </p:sp>
    </p:spTree>
    <p:extLst>
      <p:ext uri="{BB962C8B-B14F-4D97-AF65-F5344CB8AC3E}">
        <p14:creationId xmlns:p14="http://schemas.microsoft.com/office/powerpoint/2010/main" val="27912229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2" end="2"/>
                                            </p:txEl>
                                          </p:spTgt>
                                        </p:tgtEl>
                                        <p:attrNameLst>
                                          <p:attrName>style.color</p:attrName>
                                        </p:attrNameLst>
                                      </p:cBhvr>
                                      <p:to>
                                        <p:clrVal>
                                          <a:srgbClr val="D81624"/>
                                        </p:clrVal>
                                      </p:to>
                                    </p:set>
                                    <p:set>
                                      <p:cBhvr>
                                        <p:cTn id="25" dur="500" fill="hold"/>
                                        <p:tgtEl>
                                          <p:spTgt spid="3">
                                            <p:txEl>
                                              <p:pRg st="2" end="2"/>
                                            </p:txEl>
                                          </p:spTgt>
                                        </p:tgtEl>
                                        <p:attrNameLst>
                                          <p:attrName>fillcolor</p:attrName>
                                        </p:attrNameLst>
                                      </p:cBhvr>
                                      <p:to>
                                        <p:clrVal>
                                          <a:srgbClr val="D81624"/>
                                        </p:clrVal>
                                      </p:to>
                                    </p:set>
                                    <p:set>
                                      <p:cBhvr>
                                        <p:cTn id="26"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Thank You</a:t>
            </a:r>
            <a:endParaRPr lang="en-TT"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609" y="1235201"/>
            <a:ext cx="2948780" cy="2948780"/>
          </a:xfrm>
          <a:prstGeom prst="rect">
            <a:avLst/>
          </a:prstGeom>
        </p:spPr>
      </p:pic>
      <p:sp>
        <p:nvSpPr>
          <p:cNvPr id="6" name="Title 1"/>
          <p:cNvSpPr txBox="1">
            <a:spLocks/>
          </p:cNvSpPr>
          <p:nvPr/>
        </p:nvSpPr>
        <p:spPr>
          <a:xfrm>
            <a:off x="2743200" y="3852378"/>
            <a:ext cx="6738256" cy="985445"/>
          </a:xfrm>
          <a:prstGeom prst="rect">
            <a:avLst/>
          </a:prstGeom>
        </p:spPr>
        <p:txBody>
          <a:bodyPr vert="horz" lIns="91440" tIns="45720" rIns="91440" bIns="45720" rtlCol="0" anchor="ctr">
            <a:noAutofit/>
          </a:bodyPr>
          <a:lstStyle/>
          <a:p>
            <a:pPr algn="ctr"/>
            <a:r>
              <a:rPr lang="en-US" sz="1600" b="1" dirty="0" smtClean="0">
                <a:cs typeface="Calibri"/>
              </a:rPr>
              <a:t>Email</a:t>
            </a:r>
            <a:r>
              <a:rPr lang="en-US" sz="1600" b="1" dirty="0">
                <a:cs typeface="Calibri"/>
              </a:rPr>
              <a:t>: </a:t>
            </a:r>
            <a:r>
              <a:rPr lang="en-US" sz="1600" b="1" dirty="0">
                <a:cs typeface="Calibri"/>
                <a:hlinkClick r:id="rId3"/>
              </a:rPr>
              <a:t>mnarcis@ima.gov.tt</a:t>
            </a:r>
            <a:r>
              <a:rPr lang="en-US" sz="1600" b="1" dirty="0">
                <a:cs typeface="Calibri"/>
              </a:rPr>
              <a:t> </a:t>
            </a:r>
          </a:p>
          <a:p>
            <a:pPr algn="ctr"/>
            <a:r>
              <a:rPr lang="en-US" sz="1600" b="1" dirty="0">
                <a:latin typeface="Calibri"/>
                <a:cs typeface="Calibri"/>
              </a:rPr>
              <a:t>http://</a:t>
            </a:r>
            <a:r>
              <a:rPr lang="en-US" sz="1600" b="1" dirty="0" smtClean="0">
                <a:latin typeface="Calibri"/>
                <a:cs typeface="Calibri"/>
              </a:rPr>
              <a:t>www.ima.gov.tt/rac-ima/</a:t>
            </a:r>
            <a:endParaRPr lang="en-US" sz="1600" b="1" cap="small" dirty="0">
              <a:latin typeface="Calibri"/>
              <a:ea typeface="+mj-ea"/>
              <a:cs typeface="Calibri"/>
            </a:endParaRPr>
          </a:p>
        </p:txBody>
      </p:sp>
      <p:sp>
        <p:nvSpPr>
          <p:cNvPr id="7" name="Slide Number Placeholder 6"/>
          <p:cNvSpPr>
            <a:spLocks noGrp="1"/>
          </p:cNvSpPr>
          <p:nvPr>
            <p:ph type="sldNum" sz="quarter" idx="12"/>
          </p:nvPr>
        </p:nvSpPr>
        <p:spPr/>
        <p:txBody>
          <a:bodyPr/>
          <a:lstStyle/>
          <a:p>
            <a:fld id="{2606AF19-F240-482A-A733-1E1736B58FFD}" type="slidenum">
              <a:rPr lang="en-TT" smtClean="0"/>
              <a:t>30</a:t>
            </a:fld>
            <a:endParaRPr lang="en-TT"/>
          </a:p>
        </p:txBody>
      </p:sp>
      <p:pic>
        <p:nvPicPr>
          <p:cNvPr id="8" name="Content Placeholder 7">
            <a:extLst>
              <a:ext uri="{FF2B5EF4-FFF2-40B4-BE49-F238E27FC236}">
                <a16:creationId xmlns:a16="http://schemas.microsoft.com/office/drawing/2014/main" id="{F6A02353-5C8E-C2D7-FC7C-78849675FE7F}"/>
              </a:ext>
            </a:extLst>
          </p:cNvPr>
          <p:cNvPicPr>
            <a:picLocks noGrp="1" noChangeAspect="1"/>
          </p:cNvPicPr>
          <p:nvPr>
            <p:ph idx="1"/>
          </p:nvPr>
        </p:nvPicPr>
        <p:blipFill>
          <a:blip r:embed="rId4"/>
          <a:stretch>
            <a:fillRect/>
          </a:stretch>
        </p:blipFill>
        <p:spPr>
          <a:xfrm>
            <a:off x="1491086" y="5179906"/>
            <a:ext cx="9219634" cy="1045204"/>
          </a:xfrm>
          <a:prstGeom prst="rect">
            <a:avLst/>
          </a:prstGeom>
        </p:spPr>
      </p:pic>
    </p:spTree>
    <p:extLst>
      <p:ext uri="{BB962C8B-B14F-4D97-AF65-F5344CB8AC3E}">
        <p14:creationId xmlns:p14="http://schemas.microsoft.com/office/powerpoint/2010/main" val="2262775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Nutrient Pollution</a:t>
            </a:r>
            <a:endParaRPr lang="en-TT" dirty="0"/>
          </a:p>
        </p:txBody>
      </p:sp>
      <p:sp>
        <p:nvSpPr>
          <p:cNvPr id="3" name="Content Placeholder 2"/>
          <p:cNvSpPr>
            <a:spLocks noGrp="1"/>
          </p:cNvSpPr>
          <p:nvPr>
            <p:ph idx="1"/>
          </p:nvPr>
        </p:nvSpPr>
        <p:spPr/>
        <p:txBody>
          <a:bodyPr>
            <a:normAutofit/>
          </a:bodyPr>
          <a:lstStyle/>
          <a:p>
            <a:r>
              <a:rPr lang="en-US" dirty="0"/>
              <a:t>Land based activities are mostly responsible for pollution of the marine environment that adversely impacts our marine ecosystems and their ecosystem services</a:t>
            </a:r>
            <a:r>
              <a:rPr lang="en-US" dirty="0" smtClean="0"/>
              <a:t>.</a:t>
            </a:r>
          </a:p>
          <a:p>
            <a:endParaRPr lang="en-US" dirty="0"/>
          </a:p>
          <a:p>
            <a:r>
              <a:rPr lang="en-US" dirty="0" smtClean="0"/>
              <a:t>Agricultural </a:t>
            </a:r>
            <a:r>
              <a:rPr lang="en-US" dirty="0"/>
              <a:t>runoff, </a:t>
            </a:r>
            <a:r>
              <a:rPr lang="en-US" dirty="0" smtClean="0"/>
              <a:t>domestic wastewater, untreated sewage, industrial </a:t>
            </a:r>
            <a:r>
              <a:rPr lang="en-US" dirty="0"/>
              <a:t>discharges, and atmospheric releases from fossil fuel combustion are the main anthropogenic sources of nutrients to the marine </a:t>
            </a:r>
            <a:r>
              <a:rPr lang="en-US" dirty="0" smtClean="0"/>
              <a:t>environment</a:t>
            </a:r>
          </a:p>
          <a:p>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4</a:t>
            </a:fld>
            <a:endParaRPr lang="en-TT"/>
          </a:p>
        </p:txBody>
      </p:sp>
    </p:spTree>
    <p:extLst>
      <p:ext uri="{BB962C8B-B14F-4D97-AF65-F5344CB8AC3E}">
        <p14:creationId xmlns:p14="http://schemas.microsoft.com/office/powerpoint/2010/main" val="330673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Nitrogen and Phosphorus</a:t>
            </a:r>
            <a:endParaRPr lang="en-TT" dirty="0"/>
          </a:p>
        </p:txBody>
      </p:sp>
      <p:sp>
        <p:nvSpPr>
          <p:cNvPr id="3" name="Content Placeholder 2"/>
          <p:cNvSpPr>
            <a:spLocks noGrp="1"/>
          </p:cNvSpPr>
          <p:nvPr>
            <p:ph idx="1"/>
          </p:nvPr>
        </p:nvSpPr>
        <p:spPr>
          <a:xfrm>
            <a:off x="818712" y="1993689"/>
            <a:ext cx="10554574" cy="3636511"/>
          </a:xfrm>
        </p:spPr>
        <p:txBody>
          <a:bodyPr/>
          <a:lstStyle/>
          <a:p>
            <a:r>
              <a:rPr lang="en-US" dirty="0"/>
              <a:t>Different forms of nitrogen and phosphorus </a:t>
            </a:r>
            <a:r>
              <a:rPr lang="en-US" dirty="0" smtClean="0"/>
              <a:t>compounds include </a:t>
            </a:r>
            <a:r>
              <a:rPr lang="en-US" dirty="0"/>
              <a:t>nitrate, nitrite, ammonia, organic nitrogen (in the form of plant material or other organic compounds), and phosphates (orthophosphate and others). </a:t>
            </a:r>
            <a:endParaRPr lang="en-US" dirty="0" smtClean="0"/>
          </a:p>
          <a:p>
            <a:endParaRPr lang="en-US" dirty="0" smtClean="0"/>
          </a:p>
          <a:p>
            <a:r>
              <a:rPr lang="en-US" dirty="0" smtClean="0"/>
              <a:t>Nitrate </a:t>
            </a:r>
            <a:r>
              <a:rPr lang="en-US" dirty="0"/>
              <a:t>is the most common form of nitrogen and phosphates are the most common forms of phosphorus found in natural waters</a:t>
            </a:r>
          </a:p>
          <a:p>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5</a:t>
            </a:fld>
            <a:endParaRPr lang="en-TT"/>
          </a:p>
        </p:txBody>
      </p:sp>
      <p:pic>
        <p:nvPicPr>
          <p:cNvPr id="1026" name="Picture 2" descr="The Importance of Micro-Mineral Phosphorus | Agri-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760" y="4773584"/>
            <a:ext cx="1443045" cy="1154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trogen Chemicals | Air Produc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692" y="4679376"/>
            <a:ext cx="2170181" cy="144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76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TT" dirty="0" smtClean="0"/>
              <a:t>Nutrients in Coastal Waters</a:t>
            </a:r>
            <a:endParaRPr lang="en-TT" dirty="0"/>
          </a:p>
        </p:txBody>
      </p:sp>
      <p:pic>
        <p:nvPicPr>
          <p:cNvPr id="3074" name="Picture 2" descr="fig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888201" y="1898259"/>
            <a:ext cx="6192123" cy="4646352"/>
          </a:xfrm>
        </p:spPr>
      </p:pic>
      <p:sp>
        <p:nvSpPr>
          <p:cNvPr id="2" name="Slide Number Placeholder 1"/>
          <p:cNvSpPr>
            <a:spLocks noGrp="1"/>
          </p:cNvSpPr>
          <p:nvPr>
            <p:ph type="sldNum" sz="quarter" idx="12"/>
          </p:nvPr>
        </p:nvSpPr>
        <p:spPr/>
        <p:txBody>
          <a:bodyPr/>
          <a:lstStyle/>
          <a:p>
            <a:fld id="{2606AF19-F240-482A-A733-1E1736B58FFD}" type="slidenum">
              <a:rPr lang="en-TT" smtClean="0"/>
              <a:t>6</a:t>
            </a:fld>
            <a:endParaRPr lang="en-TT"/>
          </a:p>
        </p:txBody>
      </p:sp>
    </p:spTree>
    <p:extLst>
      <p:ext uri="{BB962C8B-B14F-4D97-AF65-F5344CB8AC3E}">
        <p14:creationId xmlns:p14="http://schemas.microsoft.com/office/powerpoint/2010/main" val="31268484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Eutrophication</a:t>
            </a:r>
            <a:endParaRPr lang="en-TT" dirty="0"/>
          </a:p>
        </p:txBody>
      </p:sp>
      <p:sp>
        <p:nvSpPr>
          <p:cNvPr id="3" name="Content Placeholder 2"/>
          <p:cNvSpPr>
            <a:spLocks noGrp="1"/>
          </p:cNvSpPr>
          <p:nvPr>
            <p:ph sz="half" idx="1"/>
          </p:nvPr>
        </p:nvSpPr>
        <p:spPr/>
        <p:txBody>
          <a:bodyPr>
            <a:normAutofit/>
          </a:bodyPr>
          <a:lstStyle/>
          <a:p>
            <a:r>
              <a:rPr lang="en-US" dirty="0"/>
              <a:t>The increase in nutrients </a:t>
            </a:r>
            <a:r>
              <a:rPr lang="en-US" dirty="0" smtClean="0"/>
              <a:t>to </a:t>
            </a:r>
            <a:r>
              <a:rPr lang="en-US" dirty="0"/>
              <a:t>freshwater or marine systems, which leads to increases in plant growth and often to undesirable changes in ecosystem structure and function</a:t>
            </a:r>
            <a:r>
              <a:rPr lang="en-US" dirty="0" smtClean="0"/>
              <a:t>.</a:t>
            </a:r>
          </a:p>
          <a:p>
            <a:endParaRPr lang="en-US" dirty="0"/>
          </a:p>
          <a:p>
            <a:r>
              <a:rPr lang="en-US" dirty="0"/>
              <a:t>Domestic wastewater, industrial effluents, untreated sewage, agricultural &amp; fertilizer </a:t>
            </a:r>
            <a:r>
              <a:rPr lang="en-US" dirty="0" smtClean="0"/>
              <a:t>runoff</a:t>
            </a:r>
            <a:endParaRPr lang="en-US" dirty="0"/>
          </a:p>
        </p:txBody>
      </p:sp>
      <p:sp>
        <p:nvSpPr>
          <p:cNvPr id="4" name="Slide Number Placeholder 3"/>
          <p:cNvSpPr>
            <a:spLocks noGrp="1"/>
          </p:cNvSpPr>
          <p:nvPr>
            <p:ph type="sldNum" sz="quarter" idx="12"/>
          </p:nvPr>
        </p:nvSpPr>
        <p:spPr/>
        <p:txBody>
          <a:bodyPr/>
          <a:lstStyle/>
          <a:p>
            <a:fld id="{2606AF19-F240-482A-A733-1E1736B58FFD}" type="slidenum">
              <a:rPr lang="en-TT" smtClean="0"/>
              <a:t>7</a:t>
            </a:fld>
            <a:endParaRPr lang="en-TT"/>
          </a:p>
        </p:txBody>
      </p:sp>
      <p:pic>
        <p:nvPicPr>
          <p:cNvPr id="6" name="Content Placeholder 3"/>
          <p:cNvPicPr>
            <a:picLocks noGrp="1" noChangeAspect="1"/>
          </p:cNvPicPr>
          <p:nvPr>
            <p:ph sz="half" idx="2"/>
          </p:nvPr>
        </p:nvPicPr>
        <p:blipFill>
          <a:blip r:embed="rId3"/>
          <a:stretch>
            <a:fillRect/>
          </a:stretch>
        </p:blipFill>
        <p:spPr>
          <a:xfrm>
            <a:off x="6213871" y="2222500"/>
            <a:ext cx="5142708" cy="3638550"/>
          </a:xfrm>
          <a:prstGeom prst="rect">
            <a:avLst/>
          </a:prstGeom>
        </p:spPr>
      </p:pic>
    </p:spTree>
    <p:extLst>
      <p:ext uri="{BB962C8B-B14F-4D97-AF65-F5344CB8AC3E}">
        <p14:creationId xmlns:p14="http://schemas.microsoft.com/office/powerpoint/2010/main" val="40225655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a:t>Eutrophication</a:t>
            </a:r>
          </a:p>
        </p:txBody>
      </p:sp>
      <p:sp>
        <p:nvSpPr>
          <p:cNvPr id="3" name="Content Placeholder 2"/>
          <p:cNvSpPr>
            <a:spLocks noGrp="1"/>
          </p:cNvSpPr>
          <p:nvPr>
            <p:ph idx="1"/>
          </p:nvPr>
        </p:nvSpPr>
        <p:spPr/>
        <p:txBody>
          <a:bodyPr/>
          <a:lstStyle/>
          <a:p>
            <a:pPr marL="0" indent="0">
              <a:buNone/>
            </a:pPr>
            <a:r>
              <a:rPr lang="en-TT" dirty="0"/>
              <a:t>Effects include:</a:t>
            </a:r>
          </a:p>
          <a:p>
            <a:r>
              <a:rPr lang="en-TT" dirty="0"/>
              <a:t>Toxic algal blooms often called “red tides”</a:t>
            </a:r>
          </a:p>
          <a:p>
            <a:r>
              <a:rPr lang="en-TT" dirty="0"/>
              <a:t>Hypoxic zones due to oxygen depletion by increased phytoplankton</a:t>
            </a:r>
          </a:p>
          <a:p>
            <a:r>
              <a:rPr lang="en-TT" dirty="0"/>
              <a:t>Degradation of marine habitats, including coral reefs and sea-grass beds</a:t>
            </a:r>
          </a:p>
          <a:p>
            <a:r>
              <a:rPr lang="en-TT" dirty="0"/>
              <a:t>Death of fish, shellfish &amp; contaminated seafood resulting in poisoning</a:t>
            </a:r>
          </a:p>
          <a:p>
            <a:endParaRPr lang="en-TT" dirty="0"/>
          </a:p>
          <a:p>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8</a:t>
            </a:fld>
            <a:endParaRPr lang="en-TT"/>
          </a:p>
        </p:txBody>
      </p:sp>
    </p:spTree>
    <p:extLst>
      <p:ext uri="{BB962C8B-B14F-4D97-AF65-F5344CB8AC3E}">
        <p14:creationId xmlns:p14="http://schemas.microsoft.com/office/powerpoint/2010/main" val="4266844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SSFA Project</a:t>
            </a:r>
            <a:endParaRPr lang="en-TT" dirty="0"/>
          </a:p>
        </p:txBody>
      </p:sp>
      <p:sp>
        <p:nvSpPr>
          <p:cNvPr id="3" name="Content Placeholder 2"/>
          <p:cNvSpPr>
            <a:spLocks noGrp="1"/>
          </p:cNvSpPr>
          <p:nvPr>
            <p:ph idx="1"/>
          </p:nvPr>
        </p:nvSpPr>
        <p:spPr/>
        <p:txBody>
          <a:bodyPr>
            <a:normAutofit/>
          </a:bodyPr>
          <a:lstStyle/>
          <a:p>
            <a:r>
              <a:rPr lang="en-US" dirty="0"/>
              <a:t>RAC-IMA is currently executing the Small Scale Funding Agreement (SSFA) </a:t>
            </a:r>
            <a:r>
              <a:rPr lang="en-US" dirty="0" smtClean="0"/>
              <a:t>Project with support of RAC-CIMAB (Cuba)</a:t>
            </a:r>
          </a:p>
          <a:p>
            <a:r>
              <a:rPr lang="en-US" dirty="0" smtClean="0"/>
              <a:t>Objectives</a:t>
            </a:r>
            <a:endParaRPr lang="en-US" dirty="0"/>
          </a:p>
          <a:p>
            <a:pPr lvl="1"/>
            <a:r>
              <a:rPr lang="en-US" dirty="0"/>
              <a:t>I</a:t>
            </a:r>
            <a:r>
              <a:rPr lang="en-US" dirty="0" smtClean="0"/>
              <a:t>mprove </a:t>
            </a:r>
            <a:r>
              <a:rPr lang="en-US" dirty="0"/>
              <a:t>capacities for the management of coasts and oceans</a:t>
            </a:r>
          </a:p>
          <a:p>
            <a:pPr lvl="1"/>
            <a:r>
              <a:rPr lang="en-US" dirty="0" smtClean="0"/>
              <a:t>Target </a:t>
            </a:r>
            <a:r>
              <a:rPr lang="en-US" dirty="0"/>
              <a:t>the implementation of innovative, technical small-scale solutions in the Wider Caribbean Region. </a:t>
            </a:r>
          </a:p>
          <a:p>
            <a:pPr lvl="1"/>
            <a:r>
              <a:rPr lang="en-US" dirty="0" smtClean="0"/>
              <a:t>Reinforce </a:t>
            </a:r>
            <a:r>
              <a:rPr lang="en-US" dirty="0"/>
              <a:t>cooperation between RAC-IMA and the Cartagena Convention Secretariat to prevent, reduce and control marine pollution and to assist countries in the implementation of the LBS Protocol.</a:t>
            </a:r>
          </a:p>
          <a:p>
            <a:endParaRPr lang="en-TT" dirty="0"/>
          </a:p>
        </p:txBody>
      </p:sp>
      <p:sp>
        <p:nvSpPr>
          <p:cNvPr id="4" name="Slide Number Placeholder 3"/>
          <p:cNvSpPr>
            <a:spLocks noGrp="1"/>
          </p:cNvSpPr>
          <p:nvPr>
            <p:ph type="sldNum" sz="quarter" idx="12"/>
          </p:nvPr>
        </p:nvSpPr>
        <p:spPr/>
        <p:txBody>
          <a:bodyPr/>
          <a:lstStyle/>
          <a:p>
            <a:fld id="{2606AF19-F240-482A-A733-1E1736B58FFD}" type="slidenum">
              <a:rPr lang="en-TT" smtClean="0"/>
              <a:t>9</a:t>
            </a:fld>
            <a:endParaRPr lang="en-TT"/>
          </a:p>
        </p:txBody>
      </p:sp>
    </p:spTree>
    <p:extLst>
      <p:ext uri="{BB962C8B-B14F-4D97-AF65-F5344CB8AC3E}">
        <p14:creationId xmlns:p14="http://schemas.microsoft.com/office/powerpoint/2010/main" val="1363433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A_Powerpoint_TEMPLATE - March 2020 [Read-Only]" id="{A7754D29-6977-40FF-8C2E-19B855FA2F44}" vid="{A9A52AAB-B423-4B72-94D9-EEB30FDEDEEF}"/>
    </a:ext>
  </a:extLst>
</a:theme>
</file>

<file path=ppt/theme/theme3.xml><?xml version="1.0" encoding="utf-8"?>
<a:theme xmlns:a="http://schemas.openxmlformats.org/drawingml/2006/main" name="1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E7E0B864-37D7-4726-B8FA-AD98447DC8F8}"/>
</file>

<file path=customXml/itemProps2.xml><?xml version="1.0" encoding="utf-8"?>
<ds:datastoreItem xmlns:ds="http://schemas.openxmlformats.org/officeDocument/2006/customXml" ds:itemID="{604F3DD1-1408-44BF-9038-A8E7D44DC313}"/>
</file>

<file path=customXml/itemProps3.xml><?xml version="1.0" encoding="utf-8"?>
<ds:datastoreItem xmlns:ds="http://schemas.openxmlformats.org/officeDocument/2006/customXml" ds:itemID="{62AE24D5-5642-41DA-AFAC-595A3C122E12}"/>
</file>

<file path=docProps/app.xml><?xml version="1.0" encoding="utf-8"?>
<Properties xmlns="http://schemas.openxmlformats.org/officeDocument/2006/extended-properties" xmlns:vt="http://schemas.openxmlformats.org/officeDocument/2006/docPropsVTypes">
  <TotalTime>948</TotalTime>
  <Words>2128</Words>
  <Application>Microsoft Office PowerPoint</Application>
  <PresentationFormat>Widescreen</PresentationFormat>
  <Paragraphs>568</Paragraphs>
  <Slides>30</Slides>
  <Notes>0</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Calibri Light</vt:lpstr>
      <vt:lpstr>Century Gothic</vt:lpstr>
      <vt:lpstr>Times New Roman</vt:lpstr>
      <vt:lpstr>Wingdings 2</vt:lpstr>
      <vt:lpstr>Office Theme</vt:lpstr>
      <vt:lpstr>2_Office Theme</vt:lpstr>
      <vt:lpstr>1_Quotable</vt:lpstr>
      <vt:lpstr>Regional Standards for Nitrogen and Phosphorus in Wastewater Discharges</vt:lpstr>
      <vt:lpstr>Cartagena Convention</vt:lpstr>
      <vt:lpstr>LBS Protocol - Annexes</vt:lpstr>
      <vt:lpstr>Nutrient Pollution</vt:lpstr>
      <vt:lpstr>Nitrogen and Phosphorus</vt:lpstr>
      <vt:lpstr>Nutrients in Coastal Waters</vt:lpstr>
      <vt:lpstr>Eutrophication</vt:lpstr>
      <vt:lpstr>Eutrophication</vt:lpstr>
      <vt:lpstr>SSFA Project</vt:lpstr>
      <vt:lpstr>SSFA Project</vt:lpstr>
      <vt:lpstr>Scope of Activity</vt:lpstr>
      <vt:lpstr>Territories</vt:lpstr>
      <vt:lpstr>Regulations, Standards and Criteria</vt:lpstr>
      <vt:lpstr>LBS Protocol Discharge Limits</vt:lpstr>
      <vt:lpstr>Before we move on…</vt:lpstr>
      <vt:lpstr>Existing Frameworks for Wastewater Discharge</vt:lpstr>
      <vt:lpstr>ANTIGUA AND BARBUDA </vt:lpstr>
      <vt:lpstr>BARBADOS</vt:lpstr>
      <vt:lpstr>BELIZE</vt:lpstr>
      <vt:lpstr>JAMAICA</vt:lpstr>
      <vt:lpstr>SAINT LUCIA</vt:lpstr>
      <vt:lpstr>TRINIDAD AND TOBAGO</vt:lpstr>
      <vt:lpstr>USA (Florida)</vt:lpstr>
      <vt:lpstr>SPANISH SPEAKING COUNTRIES</vt:lpstr>
      <vt:lpstr>SPANISH SPEAKING COUNTRIES</vt:lpstr>
      <vt:lpstr>SPANISH SPEAKING COUNTRIES</vt:lpstr>
      <vt:lpstr>Existing N and P Limits in WCR</vt:lpstr>
      <vt:lpstr>Key Observations in WCR</vt:lpstr>
      <vt:lpstr>Potential 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Challenges of Nutrient Pollution</dc:title>
  <dc:creator>Dr Maurice Narcis</dc:creator>
  <cp:lastModifiedBy>Dr Maurice Narcis</cp:lastModifiedBy>
  <cp:revision>93</cp:revision>
  <dcterms:created xsi:type="dcterms:W3CDTF">2025-02-15T20:58:22Z</dcterms:created>
  <dcterms:modified xsi:type="dcterms:W3CDTF">2025-03-18T11:38:53Z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